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267" r:id="rId2"/>
    <p:sldId id="257" r:id="rId3"/>
    <p:sldId id="273" r:id="rId4"/>
    <p:sldId id="334" r:id="rId5"/>
    <p:sldId id="281" r:id="rId6"/>
    <p:sldId id="335" r:id="rId7"/>
    <p:sldId id="332" r:id="rId8"/>
    <p:sldId id="285" r:id="rId9"/>
    <p:sldId id="336" r:id="rId10"/>
    <p:sldId id="274" r:id="rId11"/>
    <p:sldId id="283" r:id="rId12"/>
    <p:sldId id="286" r:id="rId13"/>
    <p:sldId id="287" r:id="rId14"/>
    <p:sldId id="331" r:id="rId15"/>
    <p:sldId id="299" r:id="rId16"/>
    <p:sldId id="290" r:id="rId17"/>
    <p:sldId id="291" r:id="rId18"/>
    <p:sldId id="304" r:id="rId19"/>
    <p:sldId id="275" r:id="rId20"/>
    <p:sldId id="303" r:id="rId21"/>
    <p:sldId id="305" r:id="rId22"/>
    <p:sldId id="307" r:id="rId23"/>
    <p:sldId id="308" r:id="rId24"/>
    <p:sldId id="309" r:id="rId25"/>
    <p:sldId id="312" r:id="rId26"/>
    <p:sldId id="313" r:id="rId27"/>
    <p:sldId id="314" r:id="rId28"/>
    <p:sldId id="306" r:id="rId29"/>
    <p:sldId id="315" r:id="rId30"/>
    <p:sldId id="276" r:id="rId31"/>
    <p:sldId id="316" r:id="rId32"/>
    <p:sldId id="319" r:id="rId33"/>
    <p:sldId id="327" r:id="rId34"/>
    <p:sldId id="328" r:id="rId35"/>
    <p:sldId id="320" r:id="rId36"/>
    <p:sldId id="321" r:id="rId37"/>
    <p:sldId id="322" r:id="rId38"/>
    <p:sldId id="323" r:id="rId39"/>
    <p:sldId id="338" r:id="rId40"/>
    <p:sldId id="277" r:id="rId41"/>
    <p:sldId id="324" r:id="rId42"/>
    <p:sldId id="278" r:id="rId43"/>
    <p:sldId id="325" r:id="rId44"/>
    <p:sldId id="279" r:id="rId45"/>
    <p:sldId id="330" r:id="rId46"/>
    <p:sldId id="280" r:id="rId47"/>
    <p:sldId id="337" r:id="rId48"/>
    <p:sldId id="329" r:id="rId49"/>
  </p:sldIdLst>
  <p:sldSz cx="12192000" cy="6858000"/>
  <p:notesSz cx="6858000" cy="9144000"/>
  <p:embeddedFontLst>
    <p:embeddedFont>
      <p:font typeface="Noto Sans KR" panose="020B0200000000000000" pitchFamily="50" charset="-127"/>
      <p:regular r:id="rId51"/>
      <p:bold r:id="rId52"/>
    </p:embeddedFont>
    <p:embeddedFont>
      <p:font typeface="Noto Sans KR ExtraBold" panose="020B0200000000000000" pitchFamily="50" charset="-127"/>
      <p:bold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100"/>
    <a:srgbClr val="89AE3F"/>
    <a:srgbClr val="32A7C6"/>
    <a:srgbClr val="9F9F9F"/>
    <a:srgbClr val="FBA140"/>
    <a:srgbClr val="FDC080"/>
    <a:srgbClr val="FEE0BF"/>
    <a:srgbClr val="FF7F0E"/>
    <a:srgbClr val="E24632"/>
    <a:srgbClr val="B9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503" autoAdjust="0"/>
  </p:normalViewPr>
  <p:slideViewPr>
    <p:cSldViewPr snapToGrid="0">
      <p:cViewPr varScale="1">
        <p:scale>
          <a:sx n="115" d="100"/>
          <a:sy n="115" d="100"/>
        </p:scale>
        <p:origin x="3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jh\&#49328;&#45824;&#53945;_&#45936;&#51060;&#53552;&#48516;&#49437;%20&#50508;&#44256;&#47532;&#51608;%20&#44060;&#48156;\megaIT_da\2&#52264;%20&#54532;&#47196;&#51229;&#53944;\semi_project_2\&#54028;&#51068;\&#51333;&#54788;\ppt&#45236;%20&#44536;&#47000;&#54532;%20&#45936;&#51060;&#5355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984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'분류 목적'!$A$14:$A$18</c:f>
              <c:strCache>
                <c:ptCount val="5"/>
                <c:pt idx="0">
                  <c:v>식도락</c:v>
                </c:pt>
                <c:pt idx="1">
                  <c:v>자연경관</c:v>
                </c:pt>
                <c:pt idx="2">
                  <c:v>쇼핑</c:v>
                </c:pt>
                <c:pt idx="3">
                  <c:v>티레킹</c:v>
                </c:pt>
                <c:pt idx="4">
                  <c:v>박물관</c:v>
                </c:pt>
              </c:strCache>
            </c:strRef>
          </c:cat>
          <c:val>
            <c:numRef>
              <c:f>'분류 목적'!$B$14:$B$18</c:f>
              <c:numCache>
                <c:formatCode>0.0</c:formatCode>
                <c:ptCount val="5"/>
                <c:pt idx="0">
                  <c:v>98.3</c:v>
                </c:pt>
                <c:pt idx="1">
                  <c:v>85.8</c:v>
                </c:pt>
                <c:pt idx="2">
                  <c:v>82.9</c:v>
                </c:pt>
                <c:pt idx="3">
                  <c:v>55.1</c:v>
                </c:pt>
                <c:pt idx="4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4-4EF1-9794-807A003D0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8526200"/>
        <c:axId val="488523576"/>
      </c:barChart>
      <c:catAx>
        <c:axId val="488526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8523576"/>
        <c:crosses val="autoZero"/>
        <c:auto val="1"/>
        <c:lblAlgn val="ctr"/>
        <c:lblOffset val="100"/>
        <c:noMultiLvlLbl val="0"/>
      </c:catAx>
      <c:valAx>
        <c:axId val="48852357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4885262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 운송실적 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월별</a:t>
            </a:r>
            <a:r>
              <a:rPr lang="en-US" altLang="ko-KR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문헌조사!$B$5:$B$16</c:f>
              <c:numCache>
                <c:formatCode>_(* #,##0_);_(* \(#,##0\);_(* "-"_);_(@_)</c:formatCode>
                <c:ptCount val="12"/>
                <c:pt idx="0">
                  <c:v>2551617</c:v>
                </c:pt>
                <c:pt idx="1">
                  <c:v>2463130</c:v>
                </c:pt>
                <c:pt idx="2">
                  <c:v>2542337</c:v>
                </c:pt>
                <c:pt idx="3">
                  <c:v>2753960</c:v>
                </c:pt>
                <c:pt idx="4">
                  <c:v>2870041</c:v>
                </c:pt>
                <c:pt idx="5">
                  <c:v>2814523</c:v>
                </c:pt>
                <c:pt idx="6">
                  <c:v>2748034</c:v>
                </c:pt>
                <c:pt idx="7">
                  <c:v>3010227</c:v>
                </c:pt>
                <c:pt idx="8">
                  <c:v>2560657</c:v>
                </c:pt>
                <c:pt idx="9">
                  <c:v>3030454</c:v>
                </c:pt>
                <c:pt idx="10">
                  <c:v>2872346</c:v>
                </c:pt>
                <c:pt idx="11">
                  <c:v>2763642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D8-488E-BC83-830805C2ED58}"/>
            </c:ext>
          </c:extLst>
        </c:ser>
        <c:ser>
          <c:idx val="1"/>
          <c:order val="1"/>
          <c:tx>
            <c:strRef>
              <c:f>문헌조사!$C$4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문헌조사!$C$5:$C$16</c:f>
              <c:numCache>
                <c:formatCode>_(* #,##0_);_(* \(#,##0\);_(* "-"_);_(@_)</c:formatCode>
                <c:ptCount val="12"/>
                <c:pt idx="0">
                  <c:v>2739418</c:v>
                </c:pt>
                <c:pt idx="1">
                  <c:v>1529064</c:v>
                </c:pt>
                <c:pt idx="2">
                  <c:v>1097897</c:v>
                </c:pt>
                <c:pt idx="3">
                  <c:v>1200660</c:v>
                </c:pt>
                <c:pt idx="4">
                  <c:v>1887474</c:v>
                </c:pt>
                <c:pt idx="5">
                  <c:v>2161147</c:v>
                </c:pt>
                <c:pt idx="6">
                  <c:v>2468535</c:v>
                </c:pt>
                <c:pt idx="7">
                  <c:v>2826597</c:v>
                </c:pt>
                <c:pt idx="8">
                  <c:v>1847900</c:v>
                </c:pt>
                <c:pt idx="9">
                  <c:v>2747342</c:v>
                </c:pt>
                <c:pt idx="10">
                  <c:v>2943250</c:v>
                </c:pt>
                <c:pt idx="11">
                  <c:v>1714754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D8-488E-BC83-830805C2ED58}"/>
            </c:ext>
          </c:extLst>
        </c:ser>
        <c:ser>
          <c:idx val="2"/>
          <c:order val="2"/>
          <c:tx>
            <c:strRef>
              <c:f>문헌조사!$D$4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문헌조사!$D$5:$D$16</c:f>
              <c:numCache>
                <c:formatCode>_(* #,##0_);_(* \(#,##0\);_(* "-"_);_(@_)</c:formatCode>
                <c:ptCount val="12"/>
                <c:pt idx="0">
                  <c:v>1457652</c:v>
                </c:pt>
                <c:pt idx="1">
                  <c:v>2301365</c:v>
                </c:pt>
                <c:pt idx="2">
                  <c:v>2590599</c:v>
                </c:pt>
                <c:pt idx="3">
                  <c:v>2975030</c:v>
                </c:pt>
                <c:pt idx="4">
                  <c:v>3115255</c:v>
                </c:pt>
                <c:pt idx="5">
                  <c:v>3037489</c:v>
                </c:pt>
                <c:pt idx="6">
                  <c:v>2926947</c:v>
                </c:pt>
                <c:pt idx="7">
                  <c:v>2702878</c:v>
                </c:pt>
                <c:pt idx="8">
                  <c:v>2534904</c:v>
                </c:pt>
                <c:pt idx="9">
                  <c:v>3287846</c:v>
                </c:pt>
                <c:pt idx="10">
                  <c:v>3275168</c:v>
                </c:pt>
                <c:pt idx="11">
                  <c:v>2941513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D8-488E-BC83-830805C2ED58}"/>
            </c:ext>
          </c:extLst>
        </c:ser>
        <c:ser>
          <c:idx val="3"/>
          <c:order val="3"/>
          <c:tx>
            <c:strRef>
              <c:f>문헌조사!$E$4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rgbClr val="F68514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문헌조사!$A$5:$A$16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문헌조사!$E$5:$E$16</c:f>
              <c:numCache>
                <c:formatCode>_(* #,##0_);_(* \(#,##0\);_(* "-"_);_(@_)</c:formatCode>
                <c:ptCount val="12"/>
                <c:pt idx="0">
                  <c:v>3139482</c:v>
                </c:pt>
                <c:pt idx="1">
                  <c:v>2889784</c:v>
                </c:pt>
                <c:pt idx="2">
                  <c:v>2453974</c:v>
                </c:pt>
                <c:pt idx="3">
                  <c:v>3158034</c:v>
                </c:pt>
                <c:pt idx="4">
                  <c:v>3457151</c:v>
                </c:pt>
                <c:pt idx="5">
                  <c:v>3328076</c:v>
                </c:pt>
                <c:pt idx="6">
                  <c:v>3169735</c:v>
                </c:pt>
                <c:pt idx="7">
                  <c:v>3194385</c:v>
                </c:pt>
                <c:pt idx="8">
                  <c:v>2799169</c:v>
                </c:pt>
                <c:pt idx="9">
                  <c:v>3374107</c:v>
                </c:pt>
                <c:pt idx="10">
                  <c:v>2853577</c:v>
                </c:pt>
                <c:pt idx="11">
                  <c:v>2510822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D8-488E-BC83-830805C2E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602768"/>
        <c:axId val="430603424"/>
      </c:lineChart>
      <c:catAx>
        <c:axId val="4306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3424"/>
        <c:crosses val="autoZero"/>
        <c:auto val="1"/>
        <c:lblAlgn val="ctr"/>
        <c:lblOffset val="100"/>
        <c:noMultiLvlLbl val="0"/>
      </c:catAx>
      <c:valAx>
        <c:axId val="430603424"/>
        <c:scaling>
          <c:orientation val="minMax"/>
          <c:max val="38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0602768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</a:t>
            </a:r>
            <a:r>
              <a:rPr lang="ko-KR" altLang="ko-KR" sz="1400" b="1" i="0" u="none" strike="noStrike" baseline="0"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여객실적 추이</a:t>
            </a:r>
            <a:endParaRPr lang="ko-KR" altLang="en-US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문헌조사!$A$21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F7-4B84-9FE5-A36A2ACFA542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7-4B84-9FE5-A36A2ACFA542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7-4B84-9FE5-A36A2ACFA542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7-4B84-9FE5-A36A2ACFA542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F7-4B84-9FE5-A36A2ACFA542}"/>
              </c:ext>
            </c:extLst>
          </c:dPt>
          <c:trendline>
            <c:spPr>
              <a:ln w="2857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문헌조사!$B$20:$F$20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문헌조사!$B$21:$F$21</c:f>
              <c:numCache>
                <c:formatCode>_(* #,##0_);_(* \(#,##0\);_(* "-"_);_(@_)</c:formatCode>
                <c:ptCount val="5"/>
                <c:pt idx="0" formatCode="#,##0_ ">
                  <c:v>31600000</c:v>
                </c:pt>
                <c:pt idx="1">
                  <c:v>32980968</c:v>
                </c:pt>
                <c:pt idx="2">
                  <c:v>25164038</c:v>
                </c:pt>
                <c:pt idx="3">
                  <c:v>33146646</c:v>
                </c:pt>
                <c:pt idx="4">
                  <c:v>36328296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4F7-4B84-9FE5-A36A2ACFA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97816"/>
        <c:axId val="558563592"/>
      </c:barChart>
      <c:catAx>
        <c:axId val="53789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563592"/>
        <c:crosses val="autoZero"/>
        <c:auto val="1"/>
        <c:lblAlgn val="ctr"/>
        <c:lblOffset val="100"/>
        <c:noMultiLvlLbl val="0"/>
      </c:catAx>
      <c:valAx>
        <c:axId val="55856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7897816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국제선 지역별 여객 실적</a:t>
            </a:r>
            <a:endParaRPr lang="en-US" altLang="ko-KR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문헌조사!$B$66</c:f>
              <c:strCache>
                <c:ptCount val="1"/>
                <c:pt idx="0">
                  <c:v> 2019년 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문헌조사!$B$67:$B$70</c:f>
              <c:numCache>
                <c:formatCode>_(* #,##0_);_(* \(#,##0\);_(* "-"_);_(@_)</c:formatCode>
                <c:ptCount val="4"/>
                <c:pt idx="0">
                  <c:v>18863541</c:v>
                </c:pt>
                <c:pt idx="1">
                  <c:v>21787880</c:v>
                </c:pt>
                <c:pt idx="2">
                  <c:v>8814848</c:v>
                </c:pt>
                <c:pt idx="3">
                  <c:v>18433760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7C-407A-BF71-A9A0505B542E}"/>
            </c:ext>
          </c:extLst>
        </c:ser>
        <c:ser>
          <c:idx val="1"/>
          <c:order val="1"/>
          <c:tx>
            <c:strRef>
              <c:f>문헌조사!$C$66</c:f>
              <c:strCache>
                <c:ptCount val="1"/>
                <c:pt idx="0">
                  <c:v> 2021년 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문헌조사!$C$67:$C$70</c:f>
              <c:numCache>
                <c:formatCode>_(* #,##0_);_(* \(#,##0\);_(* "-"_);_(@_)</c:formatCode>
                <c:ptCount val="4"/>
                <c:pt idx="0">
                  <c:v>148363</c:v>
                </c:pt>
                <c:pt idx="1">
                  <c:v>396290</c:v>
                </c:pt>
                <c:pt idx="2">
                  <c:v>1220843</c:v>
                </c:pt>
                <c:pt idx="3">
                  <c:v>424587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7C-407A-BF71-A9A0505B542E}"/>
            </c:ext>
          </c:extLst>
        </c:ser>
        <c:ser>
          <c:idx val="2"/>
          <c:order val="2"/>
          <c:tx>
            <c:strRef>
              <c:f>문헌조사!$D$66</c:f>
              <c:strCache>
                <c:ptCount val="1"/>
                <c:pt idx="0">
                  <c:v> 2022년 </c:v>
                </c:pt>
              </c:strCache>
            </c:strRef>
          </c:tx>
          <c:spPr>
            <a:solidFill>
              <a:srgbClr val="F68514"/>
            </a:solidFill>
            <a:ln>
              <a:noFill/>
            </a:ln>
            <a:effectLst/>
          </c:spPr>
          <c:invertIfNegative val="0"/>
          <c:cat>
            <c:strRef>
              <c:f>문헌조사!$A$67:$A$70</c:f>
              <c:strCache>
                <c:ptCount val="4"/>
                <c:pt idx="0">
                  <c:v>일본</c:v>
                </c:pt>
                <c:pt idx="1">
                  <c:v>동남아</c:v>
                </c:pt>
                <c:pt idx="2">
                  <c:v>기타외국</c:v>
                </c:pt>
                <c:pt idx="3">
                  <c:v>중국</c:v>
                </c:pt>
              </c:strCache>
            </c:strRef>
          </c:cat>
          <c:val>
            <c:numRef>
              <c:f>문헌조사!$D$67:$D$70</c:f>
              <c:numCache>
                <c:formatCode>_(* #,##0_);_(* \(#,##0\);_(* "-"_);_(@_)</c:formatCode>
                <c:ptCount val="4"/>
                <c:pt idx="0">
                  <c:v>3009252</c:v>
                </c:pt>
                <c:pt idx="1">
                  <c:v>6863320</c:v>
                </c:pt>
                <c:pt idx="2">
                  <c:v>4580027</c:v>
                </c:pt>
                <c:pt idx="3">
                  <c:v>443496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7C-407A-BF71-A9A0505B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906072"/>
        <c:axId val="532900496"/>
      </c:barChart>
      <c:catAx>
        <c:axId val="53290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496"/>
        <c:crosses val="autoZero"/>
        <c:auto val="1"/>
        <c:lblAlgn val="ctr"/>
        <c:lblOffset val="100"/>
        <c:noMultiLvlLbl val="0"/>
      </c:catAx>
      <c:valAx>
        <c:axId val="532900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607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ysClr val="windowText" lastClr="000000"/>
                </a:solidFill>
              </a:rPr>
              <a:t>국제선 여객실적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문헌조사!$A$79</c:f>
              <c:strCache>
                <c:ptCount val="1"/>
                <c:pt idx="0">
                  <c:v>총합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9-42D8-8271-77FAD0C0A704}"/>
              </c:ext>
            </c:extLst>
          </c:dPt>
          <c:dPt>
            <c:idx val="1"/>
            <c:invertIfNegative val="0"/>
            <c:bubble3D val="0"/>
            <c:spPr>
              <a:solidFill>
                <a:srgbClr val="FFDD9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9-42D8-8271-77FAD0C0A704}"/>
              </c:ext>
            </c:extLst>
          </c:dPt>
          <c:dPt>
            <c:idx val="2"/>
            <c:invertIfNegative val="0"/>
            <c:bubble3D val="0"/>
            <c:spPr>
              <a:solidFill>
                <a:srgbClr val="FFB6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19-42D8-8271-77FAD0C0A704}"/>
              </c:ext>
            </c:extLst>
          </c:dPt>
          <c:dPt>
            <c:idx val="3"/>
            <c:invertIfNegative val="0"/>
            <c:bubble3D val="0"/>
            <c:spPr>
              <a:solidFill>
                <a:srgbClr val="FF98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19-42D8-8271-77FAD0C0A704}"/>
              </c:ext>
            </c:extLst>
          </c:dPt>
          <c:dPt>
            <c:idx val="4"/>
            <c:invertIfNegative val="0"/>
            <c:bubble3D val="0"/>
            <c:spPr>
              <a:solidFill>
                <a:srgbClr val="F6851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519-42D8-8271-77FAD0C0A704}"/>
              </c:ext>
            </c:extLst>
          </c:dPt>
          <c:dLbls>
            <c:delete val="1"/>
          </c:dLbls>
          <c:trendline>
            <c:spPr>
              <a:ln w="34925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strRef>
              <c:f>문헌조사!$B$78:$F$78</c:f>
              <c:strCache>
                <c:ptCount val="5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  <c:pt idx="4">
                  <c:v>2022년</c:v>
                </c:pt>
              </c:strCache>
            </c:strRef>
          </c:cat>
          <c:val>
            <c:numRef>
              <c:f>문헌조사!$B$79:$F$79</c:f>
              <c:numCache>
                <c:formatCode>#,##0_ </c:formatCode>
                <c:ptCount val="5"/>
                <c:pt idx="0">
                  <c:v>85930000</c:v>
                </c:pt>
                <c:pt idx="1">
                  <c:v>90385640</c:v>
                </c:pt>
                <c:pt idx="2">
                  <c:v>14239922</c:v>
                </c:pt>
                <c:pt idx="3">
                  <c:v>3209364</c:v>
                </c:pt>
                <c:pt idx="4">
                  <c:v>19500059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519-42D8-8271-77FAD0C0A7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2903776"/>
        <c:axId val="532900824"/>
      </c:barChart>
      <c:catAx>
        <c:axId val="5329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0824"/>
        <c:crosses val="autoZero"/>
        <c:auto val="1"/>
        <c:lblAlgn val="ctr"/>
        <c:lblOffset val="100"/>
        <c:noMultiLvlLbl val="0"/>
      </c:catAx>
      <c:valAx>
        <c:axId val="532900824"/>
        <c:scaling>
          <c:orientation val="minMax"/>
          <c:max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03776"/>
        <c:crosses val="autoZero"/>
        <c:crossBetween val="between"/>
        <c:majorUnit val="20000000"/>
        <c:dispUnits>
          <c:builtInUnit val="tenThousands"/>
          <c:dispUnitsLbl>
            <c:tx>
              <c:rich>
                <a:bodyPr rot="0" spcFirstLastPara="1" vertOverflow="ellipsis" vert="eaVert" wrap="square" anchor="b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/>
                    <a:t>(</a:t>
                  </a:r>
                  <a:r>
                    <a:rPr lang="ko-KR" altLang="en-US"/>
                    <a:t>만 명</a:t>
                  </a:r>
                  <a:r>
                    <a:rPr lang="en-US" altLang="ko-KR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b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chemeClr val="tx1"/>
                </a:solidFill>
              </a:rPr>
              <a:t>국제선 여객 운송실적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월별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ko-KR" altLang="en-US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문헌조사!$B$50</c:f>
              <c:strCache>
                <c:ptCount val="1"/>
                <c:pt idx="0">
                  <c:v>2019년</c:v>
                </c:pt>
              </c:strCache>
            </c:strRef>
          </c:tx>
          <c:spPr>
            <a:ln w="28575" cap="rnd">
              <a:solidFill>
                <a:srgbClr val="FFDD95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문헌조사!$B$51:$B$62</c:f>
              <c:numCache>
                <c:formatCode>_(* #,##0_);_(* \(#,##0\);_(* "-"_);_(@_)</c:formatCode>
                <c:ptCount val="12"/>
                <c:pt idx="0">
                  <c:v>8023960</c:v>
                </c:pt>
                <c:pt idx="1">
                  <c:v>7433725</c:v>
                </c:pt>
                <c:pt idx="2">
                  <c:v>7555163</c:v>
                </c:pt>
                <c:pt idx="3">
                  <c:v>7389048</c:v>
                </c:pt>
                <c:pt idx="4">
                  <c:v>7432887</c:v>
                </c:pt>
                <c:pt idx="5">
                  <c:v>7727595</c:v>
                </c:pt>
                <c:pt idx="6">
                  <c:v>7963263</c:v>
                </c:pt>
                <c:pt idx="7">
                  <c:v>8140627</c:v>
                </c:pt>
                <c:pt idx="8">
                  <c:v>6803109</c:v>
                </c:pt>
                <c:pt idx="9">
                  <c:v>7351625</c:v>
                </c:pt>
                <c:pt idx="10">
                  <c:v>6964045</c:v>
                </c:pt>
                <c:pt idx="11">
                  <c:v>7600593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2-40D5-BF9E-D05C74C4191C}"/>
            </c:ext>
          </c:extLst>
        </c:ser>
        <c:ser>
          <c:idx val="1"/>
          <c:order val="1"/>
          <c:tx>
            <c:strRef>
              <c:f>문헌조사!$C$50</c:f>
              <c:strCache>
                <c:ptCount val="1"/>
                <c:pt idx="0">
                  <c:v>2020년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문헌조사!$C$51:$C$62</c:f>
              <c:numCache>
                <c:formatCode>_(* #,##0_);_(* \(#,##0\);_(* "-"_);_(@_)</c:formatCode>
                <c:ptCount val="12"/>
                <c:pt idx="0">
                  <c:v>7881507</c:v>
                </c:pt>
                <c:pt idx="1">
                  <c:v>3971511</c:v>
                </c:pt>
                <c:pt idx="2">
                  <c:v>643795</c:v>
                </c:pt>
                <c:pt idx="3">
                  <c:v>153087</c:v>
                </c:pt>
                <c:pt idx="4">
                  <c:v>137330</c:v>
                </c:pt>
                <c:pt idx="5">
                  <c:v>182053</c:v>
                </c:pt>
                <c:pt idx="6">
                  <c:v>218136</c:v>
                </c:pt>
                <c:pt idx="7">
                  <c:v>234218</c:v>
                </c:pt>
                <c:pt idx="8">
                  <c:v>196791</c:v>
                </c:pt>
                <c:pt idx="9">
                  <c:v>196217</c:v>
                </c:pt>
                <c:pt idx="10">
                  <c:v>195991</c:v>
                </c:pt>
                <c:pt idx="11">
                  <c:v>229286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2-40D5-BF9E-D05C74C4191C}"/>
            </c:ext>
          </c:extLst>
        </c:ser>
        <c:ser>
          <c:idx val="2"/>
          <c:order val="2"/>
          <c:tx>
            <c:strRef>
              <c:f>문헌조사!$D$50</c:f>
              <c:strCache>
                <c:ptCount val="1"/>
                <c:pt idx="0">
                  <c:v>2021년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문헌조사!$D$51:$D$62</c:f>
              <c:numCache>
                <c:formatCode>_(* #,##0_);_(* \(#,##0\);_(* "-"_);_(@_)</c:formatCode>
                <c:ptCount val="12"/>
                <c:pt idx="0">
                  <c:v>211468</c:v>
                </c:pt>
                <c:pt idx="1">
                  <c:v>165890</c:v>
                </c:pt>
                <c:pt idx="2">
                  <c:v>184211</c:v>
                </c:pt>
                <c:pt idx="3">
                  <c:v>178129</c:v>
                </c:pt>
                <c:pt idx="4">
                  <c:v>206462</c:v>
                </c:pt>
                <c:pt idx="5">
                  <c:v>246697</c:v>
                </c:pt>
                <c:pt idx="6">
                  <c:v>291269</c:v>
                </c:pt>
                <c:pt idx="7">
                  <c:v>339820</c:v>
                </c:pt>
                <c:pt idx="8">
                  <c:v>289529</c:v>
                </c:pt>
                <c:pt idx="9">
                  <c:v>310443</c:v>
                </c:pt>
                <c:pt idx="10">
                  <c:v>369475</c:v>
                </c:pt>
                <c:pt idx="11">
                  <c:v>415971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12-40D5-BF9E-D05C74C4191C}"/>
            </c:ext>
          </c:extLst>
        </c:ser>
        <c:ser>
          <c:idx val="3"/>
          <c:order val="3"/>
          <c:tx>
            <c:strRef>
              <c:f>문헌조사!$E$50</c:f>
              <c:strCache>
                <c:ptCount val="1"/>
                <c:pt idx="0">
                  <c:v>2022년</c:v>
                </c:pt>
              </c:strCache>
            </c:strRef>
          </c:tx>
          <c:spPr>
            <a:ln w="28575" cap="rnd">
              <a:solidFill>
                <a:srgbClr val="FF9843"/>
              </a:solidFill>
              <a:round/>
            </a:ln>
            <a:effectLst/>
          </c:spPr>
          <c:marker>
            <c:symbol val="none"/>
          </c:marker>
          <c:cat>
            <c:strRef>
              <c:f>문헌조사!$A$51:$A$62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문헌조사!$E$51:$E$62</c:f>
              <c:numCache>
                <c:formatCode>_(* #,##0_);_(* \(#,##0\);_(* "-"_);_(@_)</c:formatCode>
                <c:ptCount val="12"/>
                <c:pt idx="0">
                  <c:v>358308</c:v>
                </c:pt>
                <c:pt idx="1">
                  <c:v>320757</c:v>
                </c:pt>
                <c:pt idx="2">
                  <c:v>411666</c:v>
                </c:pt>
                <c:pt idx="3">
                  <c:v>650186</c:v>
                </c:pt>
                <c:pt idx="4">
                  <c:v>941540</c:v>
                </c:pt>
                <c:pt idx="5">
                  <c:v>1279029</c:v>
                </c:pt>
                <c:pt idx="6">
                  <c:v>1844775</c:v>
                </c:pt>
                <c:pt idx="7">
                  <c:v>2115364</c:v>
                </c:pt>
                <c:pt idx="8">
                  <c:v>1923452</c:v>
                </c:pt>
                <c:pt idx="9">
                  <c:v>2522903</c:v>
                </c:pt>
                <c:pt idx="10">
                  <c:v>3081331</c:v>
                </c:pt>
                <c:pt idx="11">
                  <c:v>4050748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12-40D5-BF9E-D05C74C41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9639232"/>
        <c:axId val="469643496"/>
      </c:lineChart>
      <c:catAx>
        <c:axId val="469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43496"/>
        <c:crosses val="autoZero"/>
        <c:auto val="1"/>
        <c:lblAlgn val="ctr"/>
        <c:lblOffset val="100"/>
        <c:noMultiLvlLbl val="0"/>
      </c:catAx>
      <c:valAx>
        <c:axId val="46964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9639232"/>
        <c:crosses val="autoZero"/>
        <c:crossBetween val="between"/>
        <c:dispUnits>
          <c:builtInUnit val="tenThousands"/>
          <c:dispUnitsLbl>
            <c:tx>
              <c:rich>
                <a:bodyPr rot="0" spcFirstLastPara="1" vertOverflow="ellipsis" vert="eaVert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altLang="ko-KR" dirty="0"/>
                    <a:t>(</a:t>
                  </a:r>
                  <a:r>
                    <a:rPr lang="ko-KR" altLang="en-US" dirty="0"/>
                    <a:t>만 명</a:t>
                  </a:r>
                  <a:r>
                    <a:rPr lang="en-US" altLang="ko-KR" dirty="0"/>
                    <a:t>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eaVert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항공여객실적 변화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문헌조사!$A$91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FFDD95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문헌조사!$B$91:$M$91</c:f>
              <c:numCache>
                <c:formatCode>_(* #,##0_);_(* \(#,##0\);_(* "-"_);_(@_)</c:formatCode>
                <c:ptCount val="12"/>
                <c:pt idx="0">
                  <c:v>8024</c:v>
                </c:pt>
                <c:pt idx="1">
                  <c:v>7434</c:v>
                </c:pt>
                <c:pt idx="2">
                  <c:v>7555</c:v>
                </c:pt>
                <c:pt idx="3">
                  <c:v>7389</c:v>
                </c:pt>
                <c:pt idx="4">
                  <c:v>7433</c:v>
                </c:pt>
                <c:pt idx="5">
                  <c:v>7728</c:v>
                </c:pt>
                <c:pt idx="6">
                  <c:v>7963</c:v>
                </c:pt>
                <c:pt idx="7">
                  <c:v>8141</c:v>
                </c:pt>
                <c:pt idx="8">
                  <c:v>6803</c:v>
                </c:pt>
                <c:pt idx="9">
                  <c:v>7352</c:v>
                </c:pt>
                <c:pt idx="10">
                  <c:v>6964</c:v>
                </c:pt>
                <c:pt idx="11">
                  <c:v>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9-491F-AA2B-AF8BD7DF15E5}"/>
            </c:ext>
          </c:extLst>
        </c:ser>
        <c:ser>
          <c:idx val="1"/>
          <c:order val="1"/>
          <c:tx>
            <c:strRef>
              <c:f>문헌조사!$A$92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문헌조사!$B$92:$M$92</c:f>
              <c:numCache>
                <c:formatCode>_(* #,##0_);_(* \(#,##0\);_(* "-"_);_(@_)</c:formatCode>
                <c:ptCount val="12"/>
                <c:pt idx="0">
                  <c:v>211</c:v>
                </c:pt>
                <c:pt idx="1">
                  <c:v>166</c:v>
                </c:pt>
                <c:pt idx="2">
                  <c:v>184</c:v>
                </c:pt>
                <c:pt idx="3">
                  <c:v>78</c:v>
                </c:pt>
                <c:pt idx="4">
                  <c:v>206</c:v>
                </c:pt>
                <c:pt idx="5">
                  <c:v>247</c:v>
                </c:pt>
                <c:pt idx="6">
                  <c:v>291</c:v>
                </c:pt>
                <c:pt idx="7">
                  <c:v>340</c:v>
                </c:pt>
                <c:pt idx="8">
                  <c:v>290</c:v>
                </c:pt>
                <c:pt idx="9">
                  <c:v>310</c:v>
                </c:pt>
                <c:pt idx="10">
                  <c:v>369</c:v>
                </c:pt>
                <c:pt idx="11">
                  <c:v>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9-491F-AA2B-AF8BD7DF15E5}"/>
            </c:ext>
          </c:extLst>
        </c:ser>
        <c:ser>
          <c:idx val="2"/>
          <c:order val="2"/>
          <c:tx>
            <c:strRef>
              <c:f>문헌조사!$A$93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문헌조사!$B$93:$M$93</c:f>
              <c:numCache>
                <c:formatCode>_(* #,##0_);_(* \(#,##0\);_(* "-"_);_(@_)</c:formatCode>
                <c:ptCount val="12"/>
                <c:pt idx="0">
                  <c:v>358</c:v>
                </c:pt>
                <c:pt idx="1">
                  <c:v>321</c:v>
                </c:pt>
                <c:pt idx="2">
                  <c:v>412</c:v>
                </c:pt>
                <c:pt idx="3">
                  <c:v>650</c:v>
                </c:pt>
                <c:pt idx="4">
                  <c:v>942</c:v>
                </c:pt>
                <c:pt idx="5">
                  <c:v>1279</c:v>
                </c:pt>
                <c:pt idx="6">
                  <c:v>1845</c:v>
                </c:pt>
                <c:pt idx="7">
                  <c:v>2115</c:v>
                </c:pt>
                <c:pt idx="8">
                  <c:v>1923</c:v>
                </c:pt>
                <c:pt idx="9">
                  <c:v>2523</c:v>
                </c:pt>
                <c:pt idx="10">
                  <c:v>3081</c:v>
                </c:pt>
                <c:pt idx="11">
                  <c:v>4051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187048"/>
        <c:axId val="558185408"/>
      </c:barChart>
      <c:lineChart>
        <c:grouping val="standard"/>
        <c:varyColors val="0"/>
        <c:ser>
          <c:idx val="3"/>
          <c:order val="3"/>
          <c:tx>
            <c:strRef>
              <c:f>문헌조사!$A$94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86A7FC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문헌조사!$B$94:$M$94</c:f>
              <c:numCache>
                <c:formatCode>0.0_ ;[Red]\-0.0\ </c:formatCode>
                <c:ptCount val="12"/>
                <c:pt idx="0">
                  <c:v>-97.4</c:v>
                </c:pt>
                <c:pt idx="1">
                  <c:v>-97.8</c:v>
                </c:pt>
                <c:pt idx="2">
                  <c:v>-97.6</c:v>
                </c:pt>
                <c:pt idx="3">
                  <c:v>-97.6</c:v>
                </c:pt>
                <c:pt idx="4">
                  <c:v>-97.2</c:v>
                </c:pt>
                <c:pt idx="5">
                  <c:v>-96.8</c:v>
                </c:pt>
                <c:pt idx="6">
                  <c:v>-96.3</c:v>
                </c:pt>
                <c:pt idx="7">
                  <c:v>-95.8</c:v>
                </c:pt>
                <c:pt idx="8">
                  <c:v>-95.7</c:v>
                </c:pt>
                <c:pt idx="9">
                  <c:v>-95.8</c:v>
                </c:pt>
                <c:pt idx="10">
                  <c:v>-94.7</c:v>
                </c:pt>
                <c:pt idx="11">
                  <c:v>-94.5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B9-491F-AA2B-AF8BD7DF15E5}"/>
            </c:ext>
          </c:extLst>
        </c:ser>
        <c:ser>
          <c:idx val="4"/>
          <c:order val="4"/>
          <c:tx>
            <c:strRef>
              <c:f>문헌조사!$A$95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문헌조사!$B$90:$M$90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문헌조사!$B$95:$M$95</c:f>
              <c:numCache>
                <c:formatCode>0.0_ ;[Red]\-0.0\ </c:formatCode>
                <c:ptCount val="12"/>
                <c:pt idx="0">
                  <c:v>-95.5</c:v>
                </c:pt>
                <c:pt idx="1">
                  <c:v>-95.7</c:v>
                </c:pt>
                <c:pt idx="2">
                  <c:v>-94.6</c:v>
                </c:pt>
                <c:pt idx="3">
                  <c:v>-91.2</c:v>
                </c:pt>
                <c:pt idx="4">
                  <c:v>-87.3</c:v>
                </c:pt>
                <c:pt idx="5">
                  <c:v>-83.4</c:v>
                </c:pt>
                <c:pt idx="6">
                  <c:v>-76.8</c:v>
                </c:pt>
                <c:pt idx="7">
                  <c:v>-74</c:v>
                </c:pt>
                <c:pt idx="8">
                  <c:v>-71.7</c:v>
                </c:pt>
                <c:pt idx="9">
                  <c:v>-65.7</c:v>
                </c:pt>
                <c:pt idx="10">
                  <c:v>-55.8</c:v>
                </c:pt>
                <c:pt idx="11">
                  <c:v>-46.7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B9-491F-AA2B-AF8BD7DF1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452544"/>
        <c:axId val="559452216"/>
      </c:lineChart>
      <c:catAx>
        <c:axId val="55818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5408"/>
        <c:crosses val="autoZero"/>
        <c:auto val="1"/>
        <c:lblAlgn val="ctr"/>
        <c:lblOffset val="100"/>
        <c:noMultiLvlLbl val="0"/>
      </c:catAx>
      <c:valAx>
        <c:axId val="55818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8187048"/>
        <c:crosses val="autoZero"/>
        <c:crossBetween val="between"/>
      </c:valAx>
      <c:valAx>
        <c:axId val="55945221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452544"/>
        <c:crosses val="max"/>
        <c:crossBetween val="between"/>
      </c:valAx>
      <c:catAx>
        <c:axId val="559452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452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ko-KR" altLang="en-US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국내선</a:t>
            </a:r>
            <a:r>
              <a:rPr lang="ko-KR" altLang="ko-KR" sz="1400" b="1" i="0" baseline="0" dirty="0">
                <a:solidFill>
                  <a:sysClr val="windowText" lastClr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항공여객실적 변화 추이</a:t>
            </a:r>
            <a:endParaRPr lang="ko-KR" altLang="ko-KR" sz="1400" dirty="0">
              <a:solidFill>
                <a:sysClr val="windowText" lastClr="000000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문헌조사!$A$34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rgbClr val="B9CCFD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문헌조사!$B$34:$M$34</c:f>
              <c:numCache>
                <c:formatCode>_(* #,##0_);_(* \(#,##0\);_(* "-"_);_(@_)</c:formatCode>
                <c:ptCount val="12"/>
                <c:pt idx="0">
                  <c:v>2552</c:v>
                </c:pt>
                <c:pt idx="1">
                  <c:v>2463</c:v>
                </c:pt>
                <c:pt idx="2">
                  <c:v>2542</c:v>
                </c:pt>
                <c:pt idx="3">
                  <c:v>2754</c:v>
                </c:pt>
                <c:pt idx="4">
                  <c:v>2870</c:v>
                </c:pt>
                <c:pt idx="5">
                  <c:v>2815</c:v>
                </c:pt>
                <c:pt idx="6">
                  <c:v>2748</c:v>
                </c:pt>
                <c:pt idx="7">
                  <c:v>3010</c:v>
                </c:pt>
                <c:pt idx="8">
                  <c:v>2561</c:v>
                </c:pt>
                <c:pt idx="9">
                  <c:v>3030</c:v>
                </c:pt>
                <c:pt idx="10">
                  <c:v>2872</c:v>
                </c:pt>
                <c:pt idx="11">
                  <c:v>2764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D-430D-A11E-88E74B9A1017}"/>
            </c:ext>
          </c:extLst>
        </c:ser>
        <c:ser>
          <c:idx val="1"/>
          <c:order val="1"/>
          <c:tx>
            <c:strRef>
              <c:f>문헌조사!$A$35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rgbClr val="FFB679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문헌조사!$B$35:$M$35</c:f>
              <c:numCache>
                <c:formatCode>_(* #,##0_);_(* \(#,##0\);_(* "-"_);_(@_)</c:formatCode>
                <c:ptCount val="12"/>
                <c:pt idx="0">
                  <c:v>1458</c:v>
                </c:pt>
                <c:pt idx="1">
                  <c:v>2301</c:v>
                </c:pt>
                <c:pt idx="2">
                  <c:v>2591</c:v>
                </c:pt>
                <c:pt idx="3">
                  <c:v>2975</c:v>
                </c:pt>
                <c:pt idx="4">
                  <c:v>3115</c:v>
                </c:pt>
                <c:pt idx="5">
                  <c:v>3037</c:v>
                </c:pt>
                <c:pt idx="6">
                  <c:v>2927</c:v>
                </c:pt>
                <c:pt idx="7">
                  <c:v>2703</c:v>
                </c:pt>
                <c:pt idx="8">
                  <c:v>2535</c:v>
                </c:pt>
                <c:pt idx="9">
                  <c:v>3288</c:v>
                </c:pt>
                <c:pt idx="10">
                  <c:v>3275</c:v>
                </c:pt>
                <c:pt idx="11">
                  <c:v>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D-430D-A11E-88E74B9A1017}"/>
            </c:ext>
          </c:extLst>
        </c:ser>
        <c:ser>
          <c:idx val="2"/>
          <c:order val="2"/>
          <c:tx>
            <c:strRef>
              <c:f>문헌조사!$A$36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rgbClr val="FF9843"/>
            </a:solidFill>
            <a:ln>
              <a:noFill/>
            </a:ln>
            <a:effectLst/>
          </c:spPr>
          <c:invertIfNegative val="0"/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문헌조사!$B$36:$L$36</c:f>
              <c:numCache>
                <c:formatCode>_(* #,##0_);_(* \(#,##0\);_(* "-"_);_(@_)</c:formatCode>
                <c:ptCount val="11"/>
                <c:pt idx="0">
                  <c:v>3139</c:v>
                </c:pt>
                <c:pt idx="1">
                  <c:v>2890</c:v>
                </c:pt>
                <c:pt idx="2">
                  <c:v>2454</c:v>
                </c:pt>
                <c:pt idx="3">
                  <c:v>3158</c:v>
                </c:pt>
                <c:pt idx="4">
                  <c:v>3457</c:v>
                </c:pt>
                <c:pt idx="5">
                  <c:v>3328</c:v>
                </c:pt>
                <c:pt idx="6">
                  <c:v>3170</c:v>
                </c:pt>
                <c:pt idx="7">
                  <c:v>3194</c:v>
                </c:pt>
                <c:pt idx="8">
                  <c:v>2799</c:v>
                </c:pt>
                <c:pt idx="9">
                  <c:v>3374</c:v>
                </c:pt>
                <c:pt idx="10">
                  <c:v>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009504"/>
        <c:axId val="565007864"/>
      </c:barChart>
      <c:lineChart>
        <c:grouping val="standard"/>
        <c:varyColors val="0"/>
        <c:ser>
          <c:idx val="3"/>
          <c:order val="3"/>
          <c:tx>
            <c:strRef>
              <c:f>문헌조사!$A$37</c:f>
              <c:strCache>
                <c:ptCount val="1"/>
                <c:pt idx="0">
                  <c:v>'21/'19(%)</c:v>
                </c:pt>
              </c:strCache>
            </c:strRef>
          </c:tx>
          <c:spPr>
            <a:ln w="28575" cap="rnd">
              <a:solidFill>
                <a:srgbClr val="E24632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문헌조사!$B$37:$L$37</c:f>
              <c:numCache>
                <c:formatCode>0.0_ ;[Red]\-0.0\ </c:formatCode>
                <c:ptCount val="11"/>
                <c:pt idx="0">
                  <c:v>-42.9</c:v>
                </c:pt>
                <c:pt idx="1">
                  <c:v>-6.6</c:v>
                </c:pt>
                <c:pt idx="2">
                  <c:v>1.9</c:v>
                </c:pt>
                <c:pt idx="3">
                  <c:v>8</c:v>
                </c:pt>
                <c:pt idx="4">
                  <c:v>8.5</c:v>
                </c:pt>
                <c:pt idx="5">
                  <c:v>7.9</c:v>
                </c:pt>
                <c:pt idx="6">
                  <c:v>6.5</c:v>
                </c:pt>
                <c:pt idx="7">
                  <c:v>-10.199999999999999</c:v>
                </c:pt>
                <c:pt idx="8">
                  <c:v>-1</c:v>
                </c:pt>
                <c:pt idx="9">
                  <c:v>8.5</c:v>
                </c:pt>
                <c:pt idx="10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0D-430D-A11E-88E74B9A1017}"/>
            </c:ext>
          </c:extLst>
        </c:ser>
        <c:ser>
          <c:idx val="4"/>
          <c:order val="4"/>
          <c:tx>
            <c:strRef>
              <c:f>문헌조사!$A$38</c:f>
              <c:strCache>
                <c:ptCount val="1"/>
                <c:pt idx="0">
                  <c:v>'22/'19(%)</c:v>
                </c:pt>
              </c:strCache>
            </c:strRef>
          </c:tx>
          <c:spPr>
            <a:ln w="28575" cap="rnd">
              <a:solidFill>
                <a:srgbClr val="3468C0"/>
              </a:solidFill>
              <a:round/>
            </a:ln>
            <a:effectLst/>
          </c:spPr>
          <c:marker>
            <c:symbol val="none"/>
          </c:marker>
          <c:cat>
            <c:strRef>
              <c:f>문헌조사!$B$33:$M$33</c:f>
              <c:strCache>
                <c:ptCount val="12"/>
                <c:pt idx="0">
                  <c:v> 1월 </c:v>
                </c:pt>
                <c:pt idx="1">
                  <c:v> 2월 </c:v>
                </c:pt>
                <c:pt idx="2">
                  <c:v> 3월 </c:v>
                </c:pt>
                <c:pt idx="3">
                  <c:v> 4월 </c:v>
                </c:pt>
                <c:pt idx="4">
                  <c:v> 5월 </c:v>
                </c:pt>
                <c:pt idx="5">
                  <c:v> 6월 </c:v>
                </c:pt>
                <c:pt idx="6">
                  <c:v> 7월 </c:v>
                </c:pt>
                <c:pt idx="7">
                  <c:v> 8월 </c:v>
                </c:pt>
                <c:pt idx="8">
                  <c:v> 9월 </c:v>
                </c:pt>
                <c:pt idx="9">
                  <c:v> 10월 </c:v>
                </c:pt>
                <c:pt idx="10">
                  <c:v> 11월 </c:v>
                </c:pt>
                <c:pt idx="11">
                  <c:v> 12월 </c:v>
                </c:pt>
              </c:strCache>
            </c:strRef>
          </c:cat>
          <c:val>
            <c:numRef>
              <c:f>문헌조사!$B$38:$M$38</c:f>
              <c:numCache>
                <c:formatCode>0.0_ ;[Red]\-0.0\ </c:formatCode>
                <c:ptCount val="12"/>
                <c:pt idx="0">
                  <c:v>23</c:v>
                </c:pt>
                <c:pt idx="1">
                  <c:v>17.3</c:v>
                </c:pt>
                <c:pt idx="2">
                  <c:v>-3.5</c:v>
                </c:pt>
                <c:pt idx="3">
                  <c:v>14.7</c:v>
                </c:pt>
                <c:pt idx="4">
                  <c:v>20.5</c:v>
                </c:pt>
                <c:pt idx="5">
                  <c:v>18.2</c:v>
                </c:pt>
                <c:pt idx="6">
                  <c:v>15.3</c:v>
                </c:pt>
                <c:pt idx="7">
                  <c:v>6.1</c:v>
                </c:pt>
                <c:pt idx="8">
                  <c:v>9.3000000000000007</c:v>
                </c:pt>
                <c:pt idx="9">
                  <c:v>11.3</c:v>
                </c:pt>
                <c:pt idx="10">
                  <c:v>-0.7</c:v>
                </c:pt>
                <c:pt idx="11">
                  <c:v>-9.1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0D-430D-A11E-88E74B9A1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140448"/>
        <c:axId val="559139136"/>
      </c:lineChart>
      <c:catAx>
        <c:axId val="5650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7864"/>
        <c:crosses val="autoZero"/>
        <c:auto val="1"/>
        <c:lblAlgn val="ctr"/>
        <c:lblOffset val="100"/>
        <c:noMultiLvlLbl val="0"/>
      </c:catAx>
      <c:valAx>
        <c:axId val="565007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009504"/>
        <c:crosses val="autoZero"/>
        <c:crossBetween val="between"/>
      </c:valAx>
      <c:valAx>
        <c:axId val="559139136"/>
        <c:scaling>
          <c:orientation val="minMax"/>
        </c:scaling>
        <c:delete val="0"/>
        <c:axPos val="r"/>
        <c:numFmt formatCode="0.0_ ;[Red]\-0.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9140448"/>
        <c:crosses val="max"/>
        <c:crossBetween val="between"/>
      </c:valAx>
      <c:catAx>
        <c:axId val="55914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9139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2257-0704-4CE1-BE6D-7E80D6DC411B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DE043-D071-46D7-A39D-BBDDB2204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84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6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1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팬데믹의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시작과 함께 이동의 제한이 생겼고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사회전반적으로 크고 작은 이슈들이 발생했다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그 중 자영업자의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폐업률이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단기간에 크게 증가하였으며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주요 고객이 외국인 관광객이었던 관광명소 주변 업종의 타격이 매우 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2024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초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현재는 코로나는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엔데믹이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선언되었고 다양한 여가생활이 다시 회복하고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겪으며 다양한 산업과 업종에서 변화를 보였으며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관광과 여가생활도 큰 변화를 보이고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 발생 이전부터 명절기간 내 차례 행사의 간소화 및 가족 혹은 지인과의 여행이 증가하고 있었으며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함께 모일 수 없었던 코로나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팬데믹을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거치면서 이런 현상은 더욱 빨라지고 있다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코로나의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엔데믹화로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비교적 짧은 올해 설 명절 기간에도 여행목적의 많은 국내외 이동이 있을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한국의 대표적인 관광지인 제주도 역시 내국인과 외국인의 방문의 회복세를 보이고 있지만 아래와 같은 이유로 일본과 동남아 등 해외 여행지 방문 수가 더욱 큰 폭으로 회복이 되고 있는 것으로 보인다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.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최근 이슈가 되고 있는 제주도의 지속적인 물가 상승과 낮은 서비스 수준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적은 비용을 추가해서 가까운 해외 여행을 가는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가성비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, ‘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가심비’를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추구하는 여행의 트렌드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- 2020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년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원희룡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제주도지사의 </a:t>
            </a:r>
            <a:r>
              <a:rPr lang="ko-KR" altLang="en-US" sz="1200" dirty="0" err="1">
                <a:solidFill>
                  <a:srgbClr val="000000"/>
                </a:solidFill>
                <a:latin typeface="Noto Sans KR"/>
              </a:rPr>
              <a:t>입도세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 추진 언급에 대한 반발과 언어적 장벽이 비교적 낮은 </a:t>
            </a:r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20-30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대들의 해외여행을 희망</a:t>
            </a:r>
            <a:endParaRPr lang="ko-KR" altLang="en-US" sz="1200" dirty="0"/>
          </a:p>
          <a:p>
            <a:r>
              <a:rPr lang="en-US" altLang="ko-KR" sz="1200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Noto Sans KR"/>
              </a:rPr>
              <a:t>이동제한에 대한 보상심리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0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숙박하지 않은 비율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당일치기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 2.7%(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| 21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2.6% | 20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: 4.6%,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공항근처의 지역의 카페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매출량이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높은 이유와 연결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DE043-D071-46D7-A39D-BBDDB220408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0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02A0-07B1-4CC1-8ABB-D00EE2741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9888C-765B-4DCC-AE53-274742E14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C57C2-F222-4B20-B05F-24B48741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DD3F8-778C-44A8-9B03-8CC70CC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6D289-C09E-4645-8E19-E75C7EDF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2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3EE6E-D71F-4CC2-820B-5855BCCB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5E33E-E795-4923-B7AC-737DB4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B05A3-B5A2-41A3-9F37-5088FA2D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BD569-792F-48D7-9B13-48A7A091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CC645-3347-442E-A3A0-E6BD7BF2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630421-A1C2-4876-B1BD-3C2EC1A5E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23BDE1-3938-495C-9BEC-C61010043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D9429-7BF7-416E-A12F-7A95DC95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F2282-AA89-4F93-8B65-A97FB8D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15752-EE08-4327-8002-B4EBB8E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8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C1DF-BD8F-4471-AAD5-3CE22421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DC36A-522A-43DD-B0F6-92E39092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DD00A-AB5C-4397-BE08-B9F71C89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2A2211-47A6-434E-BAFE-0BA395DE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0D058-5423-4BB6-B5FF-3F3FAEB3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BCD7-A1F6-464D-9054-1370C7A0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52769-A1FC-4562-A4A5-538AE2DE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25FDE-3BB8-447E-8BE7-369EF4D2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97133-59D2-4111-8733-91BAFC9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E2A1D-2DA6-4336-AE6C-E928FB29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92C01-4272-4D55-AC54-0BBC0C6E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B4A6B-3A21-4342-BE08-6AE6E2FCF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42C0C-5632-4EE2-B9FF-F289274E7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3B1A-D721-4B5D-9F9E-9719F0FC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32344-01CA-4005-8932-90A5A28E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739A1C-B892-41C4-A17F-1CCDC086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5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D75C-C47C-478B-B9D8-B57528D3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D45D9-1D7A-48B6-A68E-0AE031599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45564-935E-4B04-A020-E206E981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3FF8BB-A88C-4116-897E-8C5787131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37DB2-0050-4D95-854E-075B05AF6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C7A300-837B-4678-88C5-AB4966CE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240127-AF60-4C8C-A603-00F44A5E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6D9A3-4179-4FCA-9434-B324C20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2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1EFBA-7C27-4D78-B43B-D31D2A8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18956C-E5F3-4E51-8605-EA98880A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1EE4E-6BEF-4772-8C59-F41A07B5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CB370-A230-4531-A83E-D550CA4C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AAA93-7542-4920-9AA3-C3D43830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A4CF0-B77E-4E83-9705-9D967053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5F1F4-64C8-47DE-9538-971C93B4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95DC5-7FD6-4976-8FDF-554854CC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3F13D-D6FB-44EB-873C-51F905D5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FC7AF6-7CF4-4F74-BF10-1466B4D9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ECCCB-C812-4591-B4F6-2BE2AE5D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5521B-14D8-41AC-93BE-1337CE8A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2779B-A88F-42F1-BDA1-9015295B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80528-AE3D-4367-A4A3-FCC9DA6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0A86E1-286D-4626-8BCE-39BFF42E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52F7C-554F-4235-911E-D1EDF57BC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8A1F3-807B-4467-904D-97F2D8F2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B9774-96CF-4E44-B6F5-7553E78D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CA783-9E37-455C-B448-C178FEA5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B2E07-4E54-4B4D-BBAB-17894A9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457E6-E1EB-4131-8D44-F01B9B36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AF0E9-C0A4-4631-90D0-B6682B8E7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0FCF-6054-4F77-B65D-D06BED083A6D}" type="datetimeFigureOut">
              <a:rPr lang="ko-KR" altLang="en-US" smtClean="0"/>
              <a:t>2024-01-25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472D8-3A0C-46BB-BE94-89BCEB933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6DF5-2CAB-4BAF-88DB-3434F7D5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CE9A-5ECC-4F7E-8797-A444D003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ko/%EC%82%AC%EC%A7%84/%ED%91%B8%EB%A5%B8-%ED%95%98%EB%8A%98-%EC%95%84%EB%9E%98-%ED%91%B8%EB%A5%B8-%EB%B0%94%EB%8B%A4%EC%99%80-%EB%82%AE%EC%97%90%EB%8A%94-%ED%9D%B0-%EA%B5%AC%EB%A6%84-MeBZxHkSS24?utm_content=creditCopyText&amp;utm_medium=referral&amp;utm_source=unsplas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ko/@minkus?utm_content=creditCopyText&amp;utm_medium=referral&amp;utm_source=unsplas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flaticon.com/kr/free-icon/business-report_6054284?term=%ED%86%B5%EA%B3%84&amp;page=1&amp;position=38&amp;origin=style&amp;related_id=6054284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5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www.flaticon.com/kr/free-icon/server-storage_6056783?term=%EC%84%9C%EB%B2%84&amp;page=1&amp;position=1&amp;origin=search&amp;related_id=605678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server-storage_6056783?term=%EC%84%9C%EB%B2%84&amp;page=1&amp;position=1&amp;origin=search&amp;related_id=605678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laticon.com/kr/free-icon/data-analysis_6260387?term=%ED%86%B5%EA%B3%84&amp;page=1&amp;position=2&amp;origin=style&amp;related_id=6260387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hyperlink" Target="https://www.flaticon.com/kr/free-icon/data-analysis_6260815?term=%EB%8D%B0%EC%9D%B4%ED%84%B0&amp;page=1&amp;position=32&amp;origin=style&amp;related_id=626081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free-vector/hand-drawn-different-tourists-with-their-baggage-set_18268598.htm#fromView=search&amp;term=%EC%97%AC%ED%96%89&amp;track=sph&amp;regularType=vector&amp;page=1&amp;position=6&amp;uuid=ead7e6ab-272b-4ad8-9424-33a3a8baba4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laticon.com/kr/free-icon/data-analysis_6657846?term=%EB%8D%B0%EC%9D%B4%ED%84%B0&amp;page=1&amp;position=3&amp;origin=style&amp;related_id=6657846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DDC321-06B3-4D0D-958A-B2BBF390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0"/>
            <a:ext cx="12192000" cy="68531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CD6031-B15C-4A9B-A74B-9554F6ED27DA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45437F-C5F7-460A-8797-10AE3665F818}"/>
              </a:ext>
            </a:extLst>
          </p:cNvPr>
          <p:cNvSpPr txBox="1"/>
          <p:nvPr/>
        </p:nvSpPr>
        <p:spPr>
          <a:xfrm>
            <a:off x="0" y="702483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[       ]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1FB9B-686F-49AD-95E2-123B4FDCF215}"/>
              </a:ext>
            </a:extLst>
          </p:cNvPr>
          <p:cNvSpPr txBox="1"/>
          <p:nvPr/>
        </p:nvSpPr>
        <p:spPr>
          <a:xfrm>
            <a:off x="858416" y="2564084"/>
            <a:ext cx="1047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여행 실태 분석 </a:t>
            </a:r>
            <a:r>
              <a:rPr lang="en-US" altLang="ko-KR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19~21</a:t>
            </a:r>
            <a:r>
              <a:rPr lang="ko-KR" altLang="en-US" sz="36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년도 중심으로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CBB3FE-F451-4606-A386-CD4C86F5901F}"/>
              </a:ext>
            </a:extLst>
          </p:cNvPr>
          <p:cNvSpPr/>
          <p:nvPr/>
        </p:nvSpPr>
        <p:spPr>
          <a:xfrm>
            <a:off x="10745770" y="6657945"/>
            <a:ext cx="14462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사진</a:t>
            </a:r>
            <a:r>
              <a:rPr lang="en-US" altLang="ko-KR" sz="700" b="1" dirty="0"/>
              <a:t>: </a:t>
            </a:r>
            <a:r>
              <a:rPr lang="en-US" altLang="ko-KR" sz="700" b="1" dirty="0" err="1">
                <a:hlinkClick r:id="rId3"/>
              </a:rPr>
              <a:t>Unsplash</a:t>
            </a:r>
            <a:r>
              <a:rPr lang="ko-KR" altLang="en-US" sz="700" b="1" dirty="0"/>
              <a:t>의</a:t>
            </a:r>
            <a:r>
              <a:rPr lang="en-US" altLang="ko-KR" sz="700" b="1" dirty="0" err="1">
                <a:hlinkClick r:id="rId4"/>
              </a:rPr>
              <a:t>Minku</a:t>
            </a:r>
            <a:r>
              <a:rPr lang="en-US" altLang="ko-KR" sz="700" b="1" dirty="0">
                <a:hlinkClick r:id="rId4"/>
              </a:rPr>
              <a:t> Kang</a:t>
            </a:r>
            <a:r>
              <a:rPr lang="en-US" altLang="ko-KR" sz="700" b="1" dirty="0"/>
              <a:t> 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3F3B9-BF7A-40EB-BB6F-6AD222222D3E}"/>
              </a:ext>
            </a:extLst>
          </p:cNvPr>
          <p:cNvSpPr txBox="1"/>
          <p:nvPr/>
        </p:nvSpPr>
        <p:spPr>
          <a:xfrm>
            <a:off x="3048000" y="324119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탐색적 데이터 분석 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Semi Project (</a:t>
            </a:r>
            <a:r>
              <a:rPr lang="ko-KR" altLang="en-US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김종현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김한열</a:t>
            </a:r>
            <a:r>
              <a:rPr lang="en-US" altLang="ko-KR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856F35-1861-4491-917E-2B1C231AEA2C}"/>
              </a:ext>
            </a:extLst>
          </p:cNvPr>
          <p:cNvCxnSpPr>
            <a:cxnSpLocks/>
          </p:cNvCxnSpPr>
          <p:nvPr/>
        </p:nvCxnSpPr>
        <p:spPr>
          <a:xfrm flipH="1">
            <a:off x="1494971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51CA6F-0DFB-46AA-9BBC-9D332CE5B673}"/>
              </a:ext>
            </a:extLst>
          </p:cNvPr>
          <p:cNvCxnSpPr>
            <a:cxnSpLocks/>
          </p:cNvCxnSpPr>
          <p:nvPr/>
        </p:nvCxnSpPr>
        <p:spPr>
          <a:xfrm flipH="1">
            <a:off x="8931482" y="3425860"/>
            <a:ext cx="1814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2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hvjgkMSLyYLhfnICQhClMZGbPOP3-x1iMYuwCmXL7Gj8ii4dtRg3stnl6EO0pT3dsm9Geo4IMQ4dDZwTlj6JTxUjql8xXUP2SMQ62W-3E79GiGz8ROyCouvvIyZHdH9oCCsbCE5y=s2048">
            <a:extLst>
              <a:ext uri="{FF2B5EF4-FFF2-40B4-BE49-F238E27FC236}">
                <a16:creationId xmlns:a16="http://schemas.microsoft.com/office/drawing/2014/main" id="{85EF5FA3-0565-4D18-A236-1014857C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31" y="1623655"/>
            <a:ext cx="7639794" cy="4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16AFC-6FEF-49E1-BEFB-20CA29B19E9F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UNWTO(2024, January 18. 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The UNWTO Tourism Data Dashboard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40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146" name="Picture 2" descr="https://lh7-us.googleusercontent.com/QYvUE-8vIDOAnXh826Gf3vzNHz60eKtodOYwOnCfQQG8XrAfRBhULs6FGebNpQwLa89GcS9CA6sv1c61J-ZIpDQXYbbsLDXXH0wGFKB63iLkKC0HxW5Dr8lBJ9sH-Fy9PlAMuIoLKZfCnmA=s2048">
            <a:extLst>
              <a:ext uri="{FF2B5EF4-FFF2-40B4-BE49-F238E27FC236}">
                <a16:creationId xmlns:a16="http://schemas.microsoft.com/office/drawing/2014/main" id="{080E8D1E-A63F-4D38-9A3E-8B10CD2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92" y="1610199"/>
            <a:ext cx="7443433" cy="40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F103D3-97B4-4415-8784-6E61EF074419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내국인출국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10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122" name="Picture 2" descr="https://lh7-us.googleusercontent.com/QIKcwRoROfIpLd9LWvi4cLPu4tU2YQmyZEhTgH3xOPF_en36jUrPBAnSgYQOrzdtXKZgorbLHQBLGXCbidcgUHiTv8jjr1pteBrLrHMjI1r4vyhX3ZQXwX5s8nknYoSfiEfrmREYcTVgDQ0=s2048">
            <a:extLst>
              <a:ext uri="{FF2B5EF4-FFF2-40B4-BE49-F238E27FC236}">
                <a16:creationId xmlns:a16="http://schemas.microsoft.com/office/drawing/2014/main" id="{89CD8044-84AA-4C55-88A2-32C396E0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19" y="1610198"/>
            <a:ext cx="7521682" cy="40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한국관광공사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「한국관광통계」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2024.01.22, </a:t>
            </a:r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외래객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입국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국적별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88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D0F67-2F1F-43B1-B7E7-25B561DD2F00}"/>
              </a:ext>
            </a:extLst>
          </p:cNvPr>
          <p:cNvSpPr/>
          <p:nvPr/>
        </p:nvSpPr>
        <p:spPr>
          <a:xfrm>
            <a:off x="7437434" y="6627168"/>
            <a:ext cx="47545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김대관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 트렌드 분석 및 전망</a:t>
            </a:r>
            <a:r>
              <a:rPr lang="en-US" altLang="ko-KR" sz="900" i="1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:2020-2024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한국문화관광연구원</a:t>
            </a:r>
            <a:r>
              <a:rPr lang="en-US" altLang="ko-KR" sz="900" dirty="0">
                <a:solidFill>
                  <a:srgbClr val="31394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2019), 218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7E9NrIAbK1h8Bchygd1_nn4vwNaVmdXjkVe2-K-T6iVDCCt2JR0gNm6h4S-hlw0NZ91EjMrLffDuf9ifxS-jMRLfjmhDOI87K3nJ8rjYjXBULNvpBeo5mI6kra6bIF4wx3xuYgLx=s2048">
            <a:extLst>
              <a:ext uri="{FF2B5EF4-FFF2-40B4-BE49-F238E27FC236}">
                <a16:creationId xmlns:a16="http://schemas.microsoft.com/office/drawing/2014/main" id="{0FEC6EC1-E14A-4A9B-AD64-CC9371AA0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t="3790" r="10492" b="47764"/>
          <a:stretch/>
        </p:blipFill>
        <p:spPr bwMode="auto">
          <a:xfrm>
            <a:off x="617312" y="1825081"/>
            <a:ext cx="452437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DB1EA-205F-4022-B465-EC9FED094568}"/>
              </a:ext>
            </a:extLst>
          </p:cNvPr>
          <p:cNvSpPr/>
          <p:nvPr/>
        </p:nvSpPr>
        <p:spPr>
          <a:xfrm>
            <a:off x="5257798" y="182508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소소한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소확행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가심비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가시비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00DC6E-CCF8-4EC7-B7E7-10C3808B271D}"/>
              </a:ext>
            </a:extLst>
          </p:cNvPr>
          <p:cNvSpPr/>
          <p:nvPr/>
        </p:nvSpPr>
        <p:spPr>
          <a:xfrm>
            <a:off x="5257799" y="223945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일상에서 만나는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비일상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여행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2F67F7-6C50-4D8F-8051-E6523CB1177E}"/>
              </a:ext>
            </a:extLst>
          </p:cNvPr>
          <p:cNvSpPr/>
          <p:nvPr/>
        </p:nvSpPr>
        <p:spPr>
          <a:xfrm>
            <a:off x="5257799" y="265382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경험소비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액티비티 전성시대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AFFAA8-1ADF-40B5-BFDD-A0AAF2030C26}"/>
              </a:ext>
            </a:extLst>
          </p:cNvPr>
          <p:cNvSpPr/>
          <p:nvPr/>
        </p:nvSpPr>
        <p:spPr>
          <a:xfrm>
            <a:off x="5257799" y="306820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누구나 즐기는 여행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은퇴에서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세까지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2EB56B-F70D-4BED-9439-E4336C9A7546}"/>
              </a:ext>
            </a:extLst>
          </p:cNvPr>
          <p:cNvSpPr/>
          <p:nvPr/>
        </p:nvSpPr>
        <p:spPr>
          <a:xfrm>
            <a:off x="5257799" y="3482577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 </a:t>
            </a:r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트렌드세터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뉴 제너레이션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CF1AB-097E-49F0-9C7E-287F2AD7E8A2}"/>
              </a:ext>
            </a:extLst>
          </p:cNvPr>
          <p:cNvSpPr/>
          <p:nvPr/>
        </p:nvSpPr>
        <p:spPr>
          <a:xfrm>
            <a:off x="5257799" y="3896951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다이내민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방한시장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유동성과 다변화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87E9C4-5D2C-47B9-A817-C810CCC24507}"/>
              </a:ext>
            </a:extLst>
          </p:cNvPr>
          <p:cNvSpPr/>
          <p:nvPr/>
        </p:nvSpPr>
        <p:spPr>
          <a:xfrm>
            <a:off x="5257799" y="4311325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관광시민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여행가치를 생각하다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C79010-024D-4A1B-98BB-6A0B5E2AB92D}"/>
              </a:ext>
            </a:extLst>
          </p:cNvPr>
          <p:cNvSpPr/>
          <p:nvPr/>
        </p:nvSpPr>
        <p:spPr>
          <a:xfrm>
            <a:off x="5257799" y="4725699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모바일과 여행 플랫폼 비즈니스의 진화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D2F0A8-9203-447B-BAB0-CF40F903950A}"/>
              </a:ext>
            </a:extLst>
          </p:cNvPr>
          <p:cNvSpPr/>
          <p:nvPr/>
        </p:nvSpPr>
        <p:spPr>
          <a:xfrm>
            <a:off x="5257799" y="5140073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빅데이터가 여는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AI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관광시대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F8B565-13FF-4CBE-BDF1-0856751F8B4D}"/>
              </a:ext>
            </a:extLst>
          </p:cNvPr>
          <p:cNvSpPr/>
          <p:nvPr/>
        </p:nvSpPr>
        <p:spPr>
          <a:xfrm>
            <a:off x="5257798" y="5554446"/>
            <a:ext cx="25908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공유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여행공간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· 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경험을 잇다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8BE54-DE08-4A71-A7E7-D617F8AEE45D}"/>
              </a:ext>
            </a:extLst>
          </p:cNvPr>
          <p:cNvSpPr/>
          <p:nvPr/>
        </p:nvSpPr>
        <p:spPr>
          <a:xfrm>
            <a:off x="7964709" y="1825081"/>
            <a:ext cx="19381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r>
              <a:rPr lang="en-US" altLang="ko-KR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tra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Time &amp; Short Travel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07EAA-892B-4CF8-AB54-13AFCBD84362}"/>
              </a:ext>
            </a:extLst>
          </p:cNvPr>
          <p:cNvSpPr/>
          <p:nvPr/>
        </p:nvSpPr>
        <p:spPr>
          <a:xfrm>
            <a:off x="7964709" y="2239455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L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ife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21B518-9295-4E0E-A7CE-9E340BA27BC3}"/>
              </a:ext>
            </a:extLst>
          </p:cNvPr>
          <p:cNvSpPr/>
          <p:nvPr/>
        </p:nvSpPr>
        <p:spPr>
          <a:xfrm>
            <a:off x="7964710" y="2653829"/>
            <a:ext cx="160474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xperiential Activity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99C356-8DFE-47F1-B707-55D3745DF874}"/>
              </a:ext>
            </a:extLst>
          </p:cNvPr>
          <p:cNvSpPr/>
          <p:nvPr/>
        </p:nvSpPr>
        <p:spPr>
          <a:xfrm>
            <a:off x="7964710" y="3068203"/>
            <a:ext cx="12650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ourism for All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6A766F-2688-4531-A640-90E90E4AF12C}"/>
              </a:ext>
            </a:extLst>
          </p:cNvPr>
          <p:cNvSpPr/>
          <p:nvPr/>
        </p:nvSpPr>
        <p:spPr>
          <a:xfrm>
            <a:off x="7964710" y="3482577"/>
            <a:ext cx="126341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ext generation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AF13E5-A38B-4ED1-BFF4-33B09D302A5D}"/>
              </a:ext>
            </a:extLst>
          </p:cNvPr>
          <p:cNvSpPr/>
          <p:nvPr/>
        </p:nvSpPr>
        <p:spPr>
          <a:xfrm>
            <a:off x="7964709" y="3896951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V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ulnerable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B04D59-E997-4780-96BD-6B36CD116F47}"/>
              </a:ext>
            </a:extLst>
          </p:cNvPr>
          <p:cNvSpPr/>
          <p:nvPr/>
        </p:nvSpPr>
        <p:spPr>
          <a:xfrm>
            <a:off x="7964709" y="4311325"/>
            <a:ext cx="160474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esponsible Tourism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D5F710-9E1E-4AEC-9566-D007AFC5EB47}"/>
              </a:ext>
            </a:extLst>
          </p:cNvPr>
          <p:cNvSpPr/>
          <p:nvPr/>
        </p:nvSpPr>
        <p:spPr>
          <a:xfrm>
            <a:off x="7964710" y="4725699"/>
            <a:ext cx="193811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ravel Platform Business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37D308-1F7B-44B5-BA49-F62C70E370EE}"/>
              </a:ext>
            </a:extLst>
          </p:cNvPr>
          <p:cNvSpPr/>
          <p:nvPr/>
        </p:nvSpPr>
        <p:spPr>
          <a:xfrm>
            <a:off x="7964709" y="5140073"/>
            <a:ext cx="1265017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 Tourism Era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D7F9C6-FC50-49F7-8CB9-080E3C27CCA9}"/>
              </a:ext>
            </a:extLst>
          </p:cNvPr>
          <p:cNvSpPr/>
          <p:nvPr/>
        </p:nvSpPr>
        <p:spPr>
          <a:xfrm>
            <a:off x="7964709" y="5554446"/>
            <a:ext cx="234769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E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xpansion of Sharing Economy</a:t>
            </a:r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3A0AC0-7E26-4EAA-83C4-92F458CDAF51}"/>
              </a:ext>
            </a:extLst>
          </p:cNvPr>
          <p:cNvSpPr/>
          <p:nvPr/>
        </p:nvSpPr>
        <p:spPr>
          <a:xfrm>
            <a:off x="11166237" y="1825081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N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95DC86-020E-4EF3-BCB5-DEC75C04674D}"/>
              </a:ext>
            </a:extLst>
          </p:cNvPr>
          <p:cNvSpPr/>
          <p:nvPr/>
        </p:nvSpPr>
        <p:spPr>
          <a:xfrm>
            <a:off x="11166237" y="2239455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DFBEC8-9E63-4B88-958D-F1DCF95E9DBD}"/>
              </a:ext>
            </a:extLst>
          </p:cNvPr>
          <p:cNvSpPr/>
          <p:nvPr/>
        </p:nvSpPr>
        <p:spPr>
          <a:xfrm>
            <a:off x="11166237" y="2653829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X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9FDC46-FD80-4FCA-A7A0-17E223CE764C}"/>
              </a:ext>
            </a:extLst>
          </p:cNvPr>
          <p:cNvSpPr/>
          <p:nvPr/>
        </p:nvSpPr>
        <p:spPr>
          <a:xfrm>
            <a:off x="11166237" y="3068203"/>
            <a:ext cx="295279" cy="261610"/>
          </a:xfrm>
          <a:prstGeom prst="rect">
            <a:avLst/>
          </a:prstGeom>
          <a:solidFill>
            <a:srgbClr val="32A7C6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BA4746-CE7C-40FC-B650-DED082BB79C8}"/>
              </a:ext>
            </a:extLst>
          </p:cNvPr>
          <p:cNvSpPr/>
          <p:nvPr/>
        </p:nvSpPr>
        <p:spPr>
          <a:xfrm>
            <a:off x="11166237" y="3482577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T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0B1C92-C810-4D4C-8E5E-F02670873B10}"/>
              </a:ext>
            </a:extLst>
          </p:cNvPr>
          <p:cNvSpPr/>
          <p:nvPr/>
        </p:nvSpPr>
        <p:spPr>
          <a:xfrm>
            <a:off x="11166237" y="3896951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R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CE3D68-37D3-4FDD-8114-D31566ECB91E}"/>
              </a:ext>
            </a:extLst>
          </p:cNvPr>
          <p:cNvSpPr/>
          <p:nvPr/>
        </p:nvSpPr>
        <p:spPr>
          <a:xfrm>
            <a:off x="11166237" y="4311325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A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C255A3-7E0D-4DC1-BFFB-71BDBF46F60B}"/>
              </a:ext>
            </a:extLst>
          </p:cNvPr>
          <p:cNvSpPr/>
          <p:nvPr/>
        </p:nvSpPr>
        <p:spPr>
          <a:xfrm>
            <a:off x="11166237" y="4725699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V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B55825-0913-47F2-BC9E-9F99088AD23E}"/>
              </a:ext>
            </a:extLst>
          </p:cNvPr>
          <p:cNvSpPr/>
          <p:nvPr/>
        </p:nvSpPr>
        <p:spPr>
          <a:xfrm>
            <a:off x="11166237" y="5140073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E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AF3336-DCC0-4715-AD07-AB1F106CAC58}"/>
              </a:ext>
            </a:extLst>
          </p:cNvPr>
          <p:cNvSpPr/>
          <p:nvPr/>
        </p:nvSpPr>
        <p:spPr>
          <a:xfrm>
            <a:off x="11166237" y="5554446"/>
            <a:ext cx="295279" cy="261610"/>
          </a:xfrm>
          <a:prstGeom prst="rect">
            <a:avLst/>
          </a:prstGeom>
          <a:solidFill>
            <a:srgbClr val="89AE3F"/>
          </a:solidFill>
        </p:spPr>
        <p:txBody>
          <a:bodyPr wrap="square" anchor="ctr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L</a:t>
            </a:r>
            <a:endParaRPr lang="ko-KR" altLang="en-US" sz="1100" b="1" dirty="0">
              <a:solidFill>
                <a:schemeClr val="bg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790F5B43-6806-49C0-B11A-AED4BA392410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9902826" y="1955886"/>
            <a:ext cx="1263411" cy="828748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A07D720-A84B-4E85-8529-185BA6C8415D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>
            <a:off x="9228120" y="2370260"/>
            <a:ext cx="1938117" cy="3314991"/>
          </a:xfrm>
          <a:prstGeom prst="bentConnector3">
            <a:avLst>
              <a:gd name="adj1" fmla="val 6769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A32B5088-B031-4B57-83F6-40A855D296F5}"/>
              </a:ext>
            </a:extLst>
          </p:cNvPr>
          <p:cNvCxnSpPr>
            <a:cxnSpLocks/>
            <a:stCxn id="26" idx="3"/>
            <a:endCxn id="36" idx="1"/>
          </p:cNvCxnSpPr>
          <p:nvPr/>
        </p:nvCxnSpPr>
        <p:spPr>
          <a:xfrm flipV="1">
            <a:off x="9569450" y="2370260"/>
            <a:ext cx="1596787" cy="4143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84C810D-374D-4F5C-B2B8-92644A40024B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>
            <a:off x="9229726" y="3199008"/>
            <a:ext cx="1936511" cy="414374"/>
          </a:xfrm>
          <a:prstGeom prst="bentConnector3">
            <a:avLst>
              <a:gd name="adj1" fmla="val 5852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A4AC9D6-8A10-43CB-B58D-ECE916B6567B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9569450" y="4027756"/>
            <a:ext cx="1596787" cy="828748"/>
          </a:xfrm>
          <a:prstGeom prst="bentConnector3">
            <a:avLst>
              <a:gd name="adj1" fmla="val 6073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152C73B-556D-4F78-BF56-57F156EC1DB3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9569450" y="4027756"/>
            <a:ext cx="1596787" cy="414374"/>
          </a:xfrm>
          <a:prstGeom prst="bentConnector3">
            <a:avLst>
              <a:gd name="adj1" fmla="val 6033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D0E94E4A-9320-4C47-972C-4C6B8F61892A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 flipV="1">
            <a:off x="9228121" y="1955886"/>
            <a:ext cx="1938116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90FC724-3687-4EC8-9C32-146F41C82F03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9902826" y="3199008"/>
            <a:ext cx="1263411" cy="1657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06C53772-364D-4EED-90A4-8D740510482A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9229726" y="4442130"/>
            <a:ext cx="1936511" cy="828748"/>
          </a:xfrm>
          <a:prstGeom prst="bentConnector3">
            <a:avLst>
              <a:gd name="adj1" fmla="val 67379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64C53B33-A1CC-4E7B-A24A-2711D7446BAE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10312400" y="5270878"/>
            <a:ext cx="853837" cy="414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28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7EDE79-5FF2-4462-A466-59FB5E21ACED}"/>
              </a:ext>
            </a:extLst>
          </p:cNvPr>
          <p:cNvSpPr/>
          <p:nvPr/>
        </p:nvSpPr>
        <p:spPr>
          <a:xfrm>
            <a:off x="6836569" y="611740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F6D9DFF-10DA-46B2-8A8B-0C23F877C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91247"/>
              </p:ext>
            </p:extLst>
          </p:nvPr>
        </p:nvGraphicFramePr>
        <p:xfrm>
          <a:off x="696687" y="1317485"/>
          <a:ext cx="6283820" cy="361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AD16FFD-8508-493B-A3E0-589E5FE36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469386"/>
              </p:ext>
            </p:extLst>
          </p:nvPr>
        </p:nvGraphicFramePr>
        <p:xfrm>
          <a:off x="7334249" y="1313767"/>
          <a:ext cx="4515527" cy="362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C6C79-ADC9-4420-ABA3-275DDF9EA1C0}"/>
              </a:ext>
            </a:extLst>
          </p:cNvPr>
          <p:cNvGraphicFramePr>
            <a:graphicFrameLocks noGrp="1"/>
          </p:cNvGraphicFramePr>
          <p:nvPr/>
        </p:nvGraphicFramePr>
        <p:xfrm>
          <a:off x="1816099" y="5103167"/>
          <a:ext cx="8559801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053">
                  <a:extLst>
                    <a:ext uri="{9D8B030D-6E8A-4147-A177-3AD203B41FA5}">
                      <a16:colId xmlns:a16="http://schemas.microsoft.com/office/drawing/2014/main" val="157170835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3578047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1637070469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01019206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55284625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2873917240"/>
                    </a:ext>
                  </a:extLst>
                </a:gridCol>
                <a:gridCol w="1282958">
                  <a:extLst>
                    <a:ext uri="{9D8B030D-6E8A-4147-A177-3AD203B41FA5}">
                      <a16:colId xmlns:a16="http://schemas.microsoft.com/office/drawing/2014/main" val="68679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유행기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‘20.2.18~5.5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‘20.8.12~11.12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‘20.11.13~21.1.20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‘21.6.23~12.31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‘22.1.1~5.31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‘22.7.1~10.19</a:t>
                      </a:r>
                      <a:endParaRPr lang="ko-KR" altLang="en-US" sz="105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625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0E1FF0-7E3B-4E25-B958-EDD7563F3E2E}"/>
              </a:ext>
            </a:extLst>
          </p:cNvPr>
          <p:cNvSpPr txBox="1"/>
          <p:nvPr/>
        </p:nvSpPr>
        <p:spPr>
          <a:xfrm>
            <a:off x="342220" y="5774621"/>
            <a:ext cx="1150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초기인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외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국내선 여객 운송실적에서 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비슷한 흐름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보이고 있으며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국내선 여객실적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endParaRPr lang="ko-KR" altLang="en-US" sz="20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0C0AE7-F1BD-4BB9-8266-368BA0A7B220}"/>
              </a:ext>
            </a:extLst>
          </p:cNvPr>
          <p:cNvSpPr/>
          <p:nvPr/>
        </p:nvSpPr>
        <p:spPr>
          <a:xfrm>
            <a:off x="2247900" y="6632451"/>
            <a:ext cx="9944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시민건강국 감염병연구센터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감염병관리지원단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서울특별시 </a:t>
            </a:r>
            <a:r>
              <a:rPr lang="ko-KR" altLang="en-US" sz="900" i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감염병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주간 소식 제 20호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(서울특별시 시민건강국 감염병연구센터 2022.10.26), 9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23D68-EB84-4848-B1FD-B6D78C0A2444}"/>
              </a:ext>
            </a:extLst>
          </p:cNvPr>
          <p:cNvSpPr/>
          <p:nvPr/>
        </p:nvSpPr>
        <p:spPr>
          <a:xfrm>
            <a:off x="7334249" y="6401619"/>
            <a:ext cx="48577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28-29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856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1D62C-6AEE-433E-AD44-FB01ACAC2F20}"/>
              </a:ext>
            </a:extLst>
          </p:cNvPr>
          <p:cNvSpPr/>
          <p:nvPr/>
        </p:nvSpPr>
        <p:spPr>
          <a:xfrm>
            <a:off x="10583069" y="5130473"/>
            <a:ext cx="497681" cy="316767"/>
          </a:xfrm>
          <a:prstGeom prst="rect">
            <a:avLst/>
          </a:prstGeom>
          <a:solidFill>
            <a:srgbClr val="F68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294D500-9429-404A-9E1D-C0D434C8C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901573"/>
              </p:ext>
            </p:extLst>
          </p:nvPr>
        </p:nvGraphicFramePr>
        <p:xfrm>
          <a:off x="899887" y="4033487"/>
          <a:ext cx="6324989" cy="228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63234F9-A9D2-4D5F-A070-946FF784C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180294"/>
              </p:ext>
            </p:extLst>
          </p:nvPr>
        </p:nvGraphicFramePr>
        <p:xfrm>
          <a:off x="7437434" y="1352611"/>
          <a:ext cx="4482682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BBFD7EE-7148-43EE-9DED-556A07367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12661"/>
              </p:ext>
            </p:extLst>
          </p:nvPr>
        </p:nvGraphicFramePr>
        <p:xfrm>
          <a:off x="700829" y="1352611"/>
          <a:ext cx="6279678" cy="266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DEE9D-9BF7-48E3-B5A6-2E5C3559BC75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2023), 20-21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E2490-2F52-407D-BB3E-893C5AF06940}"/>
              </a:ext>
            </a:extLst>
          </p:cNvPr>
          <p:cNvSpPr txBox="1"/>
          <p:nvPr/>
        </p:nvSpPr>
        <p:spPr>
          <a:xfrm>
            <a:off x="5095660" y="6008131"/>
            <a:ext cx="2288120" cy="307777"/>
          </a:xfrm>
          <a:prstGeom prst="rect">
            <a:avLst/>
          </a:prstGeom>
          <a:noFill/>
          <a:ln>
            <a:solidFill>
              <a:srgbClr val="F6851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동남아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베트남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태국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필리핀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싱가포르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기타외국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미국령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괌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하와이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사이판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),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캐나다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UAE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5FF63-0CCB-4730-AF7A-05399AA7977B}"/>
              </a:ext>
            </a:extLst>
          </p:cNvPr>
          <p:cNvSpPr txBox="1"/>
          <p:nvPr/>
        </p:nvSpPr>
        <p:spPr>
          <a:xfrm>
            <a:off x="7247847" y="4489726"/>
            <a:ext cx="467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 발생 이후 입출국시 </a:t>
            </a:r>
            <a:r>
              <a:rPr lang="en-US" altLang="ko-KR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 대기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및 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국경봉쇄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등으로 국제선 여객 실적 급락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2022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2/4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분기부터 점차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회복</a:t>
            </a:r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중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2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D5D2300-FE59-4ED0-B889-C2CE1FEBA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03741"/>
              </p:ext>
            </p:extLst>
          </p:nvPr>
        </p:nvGraphicFramePr>
        <p:xfrm>
          <a:off x="737197" y="2092981"/>
          <a:ext cx="5399234" cy="3787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C1B5D29-220F-4665-BA16-68457F6FF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819084"/>
              </p:ext>
            </p:extLst>
          </p:nvPr>
        </p:nvGraphicFramePr>
        <p:xfrm>
          <a:off x="6136431" y="2092982"/>
          <a:ext cx="5340785" cy="3787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3396382" y="1545850"/>
            <a:ext cx="539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따른 국내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국제선 항공여객 실적 변화 추이 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윤형중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i="1" dirty="0">
                <a:solidFill>
                  <a:srgbClr val="000000"/>
                </a:solidFill>
                <a:latin typeface="Arial" panose="020B0604020202020204" pitchFamily="34" charset="0"/>
              </a:rPr>
              <a:t>2023 </a:t>
            </a:r>
            <a:r>
              <a:rPr lang="ko-KR" alt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항공통계 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국내편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한국항공협회 항공산업정보실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, 2023), 39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6189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A5DE8-F131-45F4-ACDC-02CC572E6ACF}"/>
              </a:ext>
            </a:extLst>
          </p:cNvPr>
          <p:cNvSpPr txBox="1"/>
          <p:nvPr/>
        </p:nvSpPr>
        <p:spPr>
          <a:xfrm>
            <a:off x="1103087" y="271047"/>
            <a:ext cx="326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문헌 조사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A8F073-7FB1-4F18-ABD5-5F803D79EEB8}"/>
              </a:ext>
            </a:extLst>
          </p:cNvPr>
          <p:cNvSpPr/>
          <p:nvPr/>
        </p:nvSpPr>
        <p:spPr>
          <a:xfrm>
            <a:off x="4556159" y="1545850"/>
            <a:ext cx="3079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’18~’22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제주도 사업자 </a:t>
            </a:r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폐업수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1B930D-EF19-434E-8110-D58BD738264B}"/>
              </a:ext>
            </a:extLst>
          </p:cNvPr>
          <p:cNvSpPr/>
          <p:nvPr/>
        </p:nvSpPr>
        <p:spPr>
          <a:xfrm>
            <a:off x="7053943" y="6627168"/>
            <a:ext cx="51380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/>
              <a:t>국가통계포털</a:t>
            </a:r>
            <a:r>
              <a:rPr lang="en-US" altLang="ko-KR" sz="900" dirty="0"/>
              <a:t>_</a:t>
            </a:r>
            <a:r>
              <a:rPr lang="ko-KR" altLang="en-US" sz="900" dirty="0" err="1"/>
              <a:t>제주도폐업기업수</a:t>
            </a:r>
            <a:r>
              <a:rPr lang="ko-KR" altLang="en-US" sz="900" dirty="0"/>
              <a:t> 재편집</a:t>
            </a:r>
            <a:endParaRPr lang="ko-KR" altLang="en-US" sz="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CE1F26-01BA-4F36-94EF-EFACF5BD69D4}"/>
              </a:ext>
            </a:extLst>
          </p:cNvPr>
          <p:cNvGrpSpPr/>
          <p:nvPr/>
        </p:nvGrpSpPr>
        <p:grpSpPr>
          <a:xfrm>
            <a:off x="2360568" y="2096307"/>
            <a:ext cx="7262403" cy="3564062"/>
            <a:chOff x="2360568" y="2096307"/>
            <a:chExt cx="7262403" cy="3564062"/>
          </a:xfrm>
        </p:grpSpPr>
        <p:pic>
          <p:nvPicPr>
            <p:cNvPr id="6150" name="Picture 6" descr="https://lh7-us.googleusercontent.com/6WaxtJqx3cOayh8mPqVbictSkTd5Cl8zoFYRDAuaobsdynnHCsNQggjzPfEfUMl8bZZJWVItbpMI2kzwwA9Z6NXhUqMvWrf8jwnMkX6uES8WV-6_gxiBhMlVwsoRD-7FJZhWm1SW=s2048">
              <a:extLst>
                <a:ext uri="{FF2B5EF4-FFF2-40B4-BE49-F238E27FC236}">
                  <a16:creationId xmlns:a16="http://schemas.microsoft.com/office/drawing/2014/main" id="{51AFB16F-F5EA-43B3-B76D-5608CC190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568" y="2096307"/>
              <a:ext cx="7262403" cy="356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37C2FF-C5B8-4A26-A29F-E527A51B5F80}"/>
                </a:ext>
              </a:extLst>
            </p:cNvPr>
            <p:cNvSpPr/>
            <p:nvPr/>
          </p:nvSpPr>
          <p:spPr>
            <a:xfrm>
              <a:off x="3191160" y="2170052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4094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0A08C1-953D-4611-BEBE-AE5C40E581CE}"/>
                </a:ext>
              </a:extLst>
            </p:cNvPr>
            <p:cNvSpPr/>
            <p:nvPr/>
          </p:nvSpPr>
          <p:spPr>
            <a:xfrm>
              <a:off x="4426930" y="2283953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3935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4E19F7-FEF7-4421-A743-C7F9C40A09E8}"/>
                </a:ext>
              </a:extLst>
            </p:cNvPr>
            <p:cNvSpPr/>
            <p:nvPr/>
          </p:nvSpPr>
          <p:spPr>
            <a:xfrm>
              <a:off x="3197821" y="3316515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3337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F4099A-F47D-441A-87D9-E5EB13B50F2F}"/>
                </a:ext>
              </a:extLst>
            </p:cNvPr>
            <p:cNvSpPr/>
            <p:nvPr/>
          </p:nvSpPr>
          <p:spPr>
            <a:xfrm>
              <a:off x="4431482" y="3481193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3288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3D0534-FEFD-48E6-A2A9-34143CA7C455}"/>
                </a:ext>
              </a:extLst>
            </p:cNvPr>
            <p:cNvSpPr/>
            <p:nvPr/>
          </p:nvSpPr>
          <p:spPr>
            <a:xfrm>
              <a:off x="5665143" y="370937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3092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3BEB08-3FF4-496B-8540-2C6EB4049337}"/>
                </a:ext>
              </a:extLst>
            </p:cNvPr>
            <p:cNvSpPr/>
            <p:nvPr/>
          </p:nvSpPr>
          <p:spPr>
            <a:xfrm>
              <a:off x="6898804" y="3937549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2596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195AB2-59C2-40F3-A63C-E79DE15D36FD}"/>
                </a:ext>
              </a:extLst>
            </p:cNvPr>
            <p:cNvSpPr/>
            <p:nvPr/>
          </p:nvSpPr>
          <p:spPr>
            <a:xfrm>
              <a:off x="8132464" y="3835526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2825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CD0E2E-583C-4A3A-AE01-1FDE4A55D726}"/>
                </a:ext>
              </a:extLst>
            </p:cNvPr>
            <p:cNvSpPr/>
            <p:nvPr/>
          </p:nvSpPr>
          <p:spPr>
            <a:xfrm>
              <a:off x="328864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757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91E986-68EB-41C4-BDE0-DC0AC1BE0765}"/>
                </a:ext>
              </a:extLst>
            </p:cNvPr>
            <p:cNvSpPr/>
            <p:nvPr/>
          </p:nvSpPr>
          <p:spPr>
            <a:xfrm>
              <a:off x="4519298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647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6C9D19E-D98E-420F-817C-ABA92A6BC3A0}"/>
                </a:ext>
              </a:extLst>
            </p:cNvPr>
            <p:cNvSpPr/>
            <p:nvPr/>
          </p:nvSpPr>
          <p:spPr>
            <a:xfrm>
              <a:off x="5749952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576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039535-075E-45C7-B794-0FF2C4138859}"/>
                </a:ext>
              </a:extLst>
            </p:cNvPr>
            <p:cNvSpPr/>
            <p:nvPr/>
          </p:nvSpPr>
          <p:spPr>
            <a:xfrm>
              <a:off x="6980605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433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BC64C6-7540-4263-9AB1-58F52B5CA53A}"/>
                </a:ext>
              </a:extLst>
            </p:cNvPr>
            <p:cNvSpPr/>
            <p:nvPr/>
          </p:nvSpPr>
          <p:spPr>
            <a:xfrm>
              <a:off x="8211259" y="504969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434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8A420E-B9E2-4C61-A900-1A8EC4CF947E}"/>
                </a:ext>
              </a:extLst>
            </p:cNvPr>
            <p:cNvSpPr/>
            <p:nvPr/>
          </p:nvSpPr>
          <p:spPr>
            <a:xfrm>
              <a:off x="5659772" y="2484376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3668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663F0-833E-488A-9F5A-5A6516A85908}"/>
                </a:ext>
              </a:extLst>
            </p:cNvPr>
            <p:cNvSpPr/>
            <p:nvPr/>
          </p:nvSpPr>
          <p:spPr>
            <a:xfrm>
              <a:off x="6898803" y="2957818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3029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933067-876B-4082-ABC7-596617E4F31F}"/>
                </a:ext>
              </a:extLst>
            </p:cNvPr>
            <p:cNvSpPr/>
            <p:nvPr/>
          </p:nvSpPr>
          <p:spPr>
            <a:xfrm>
              <a:off x="8132463" y="2775999"/>
              <a:ext cx="7296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3259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66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1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0344CCB0-38CE-44B3-80B8-2FC77DAC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2"/>
            <a:ext cx="12196179" cy="686035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3402775"/>
            <a:ext cx="12192000" cy="3455224"/>
          </a:xfrm>
          <a:prstGeom prst="rect">
            <a:avLst/>
          </a:prstGeom>
          <a:solidFill>
            <a:srgbClr val="FF984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7C898EF-8485-4528-BD06-08020E4A4AF0}"/>
              </a:ext>
            </a:extLst>
          </p:cNvPr>
          <p:cNvSpPr/>
          <p:nvPr/>
        </p:nvSpPr>
        <p:spPr>
          <a:xfrm>
            <a:off x="638630" y="532222"/>
            <a:ext cx="10914740" cy="5791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1220339" y="2432388"/>
            <a:ext cx="257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Table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Of</a:t>
            </a:r>
          </a:p>
          <a:p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Contents</a:t>
            </a:r>
            <a:endParaRPr lang="ko-KR" altLang="en-US" sz="4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702610F-DC00-4FE9-817E-2C516FC6A394}"/>
              </a:ext>
            </a:extLst>
          </p:cNvPr>
          <p:cNvGrpSpPr/>
          <p:nvPr/>
        </p:nvGrpSpPr>
        <p:grpSpPr>
          <a:xfrm>
            <a:off x="4316142" y="795307"/>
            <a:ext cx="5040912" cy="523220"/>
            <a:chOff x="5245056" y="795307"/>
            <a:chExt cx="5040912" cy="52322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9E7BF24-64B9-430D-A784-5FFB29D9571B}"/>
                </a:ext>
              </a:extLst>
            </p:cNvPr>
            <p:cNvGrpSpPr/>
            <p:nvPr/>
          </p:nvGrpSpPr>
          <p:grpSpPr>
            <a:xfrm>
              <a:off x="5245056" y="795307"/>
              <a:ext cx="1844857" cy="523220"/>
              <a:chOff x="5206956" y="846107"/>
              <a:chExt cx="1844857" cy="523220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B6218D9E-CC39-4031-9D4A-EAA94733DE15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1844857" cy="523220"/>
                <a:chOff x="5206956" y="846107"/>
                <a:chExt cx="1844857" cy="52322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E9C44F3-F3B9-41E7-9C75-4A5ADF0BCDB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128313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분석 개요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3217DB7-A140-4AB9-8484-8C33A7EC5898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01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5DC60F7-F352-407F-9F86-983E3A5DCFEA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179E1DF-5C9F-4E4B-9E9C-BBCFEEE84DBD}"/>
                </a:ext>
              </a:extLst>
            </p:cNvPr>
            <p:cNvSpPr/>
            <p:nvPr/>
          </p:nvSpPr>
          <p:spPr>
            <a:xfrm>
              <a:off x="7112534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배경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분석 목적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범위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4E64AB4-BF29-4D4D-A0D4-09E67A3C1237}"/>
              </a:ext>
            </a:extLst>
          </p:cNvPr>
          <p:cNvGrpSpPr/>
          <p:nvPr/>
        </p:nvGrpSpPr>
        <p:grpSpPr>
          <a:xfrm>
            <a:off x="4316142" y="1454403"/>
            <a:ext cx="1844857" cy="523220"/>
            <a:chOff x="5206956" y="846107"/>
            <a:chExt cx="1844857" cy="523220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35EBFE5-6B57-41CF-B9B9-DC3661226818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6076F4-C49C-4206-A09C-63977C37058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문헌 조사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40E69738-B0D3-4F66-B1C1-67725AA63666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02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0C2EFF6-2B23-464A-A92E-9A592619B301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B1C34E2-8172-456C-A771-69B96B535625}"/>
              </a:ext>
            </a:extLst>
          </p:cNvPr>
          <p:cNvGrpSpPr/>
          <p:nvPr/>
        </p:nvGrpSpPr>
        <p:grpSpPr>
          <a:xfrm>
            <a:off x="4316142" y="2113499"/>
            <a:ext cx="6723938" cy="523220"/>
            <a:chOff x="5245056" y="795307"/>
            <a:chExt cx="6723938" cy="52322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9A00F04-7626-475E-8389-365DB1E273C1}"/>
                </a:ext>
              </a:extLst>
            </p:cNvPr>
            <p:cNvGrpSpPr/>
            <p:nvPr/>
          </p:nvGrpSpPr>
          <p:grpSpPr>
            <a:xfrm>
              <a:off x="5245056" y="795307"/>
              <a:ext cx="3461622" cy="523220"/>
              <a:chOff x="5206956" y="846107"/>
              <a:chExt cx="3461622" cy="523220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A6C48BDA-F953-48D8-AA49-993C9489B15F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3461622" cy="523220"/>
                <a:chOff x="5206956" y="846107"/>
                <a:chExt cx="3461622" cy="523220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3A2A7AEF-79B8-4255-A591-E51CBA88B449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8999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데이터 구축 및 분석 방법</a:t>
                  </a: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4879DBC1-8A9A-4BE6-9CAC-EA8C94A658A2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03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C01F1E8-8A19-4802-B7E8-DC70B9791B4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8D4DDDA4-A828-4E9C-8D45-18F22AEF1766}"/>
                </a:ext>
              </a:extLst>
            </p:cNvPr>
            <p:cNvSpPr/>
            <p:nvPr/>
          </p:nvSpPr>
          <p:spPr>
            <a:xfrm>
              <a:off x="87955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프로세스 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수집방법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분석방법</a:t>
              </a: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D61C6CB-EE81-4529-8E80-348DCAB0AE6A}"/>
              </a:ext>
            </a:extLst>
          </p:cNvPr>
          <p:cNvGrpSpPr/>
          <p:nvPr/>
        </p:nvGrpSpPr>
        <p:grpSpPr>
          <a:xfrm>
            <a:off x="4316142" y="2772595"/>
            <a:ext cx="1844857" cy="523220"/>
            <a:chOff x="5206956" y="846107"/>
            <a:chExt cx="1844857" cy="52322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11E5E87-BFDD-4A77-9801-F12FB3E1575F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CC0B06B1-C4C9-429A-BE8F-BB40222D1F69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분석 결과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53423088-596F-4B7B-AA41-C2691EEBCE43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04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091CC41-7311-4892-8A3D-48A5DC4B4808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54D7D2C-F9F7-42AC-957A-F6F7BA2A4AE9}"/>
              </a:ext>
            </a:extLst>
          </p:cNvPr>
          <p:cNvGrpSpPr/>
          <p:nvPr/>
        </p:nvGrpSpPr>
        <p:grpSpPr>
          <a:xfrm>
            <a:off x="4316142" y="3431691"/>
            <a:ext cx="1844857" cy="523220"/>
            <a:chOff x="5206956" y="846107"/>
            <a:chExt cx="1844857" cy="523220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CF8D4328-B86C-4079-8D00-60E4259E4FA6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8FD4A444-74EE-4C07-A224-6C3753EDD2F8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결론</a:t>
                </a: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CAE04C8-DA61-4893-B29A-C59AE27F8C5F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05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C6846CC-8A15-4130-BD2E-7D3C3AF0094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7B6BEEB-D98C-431D-BE2E-1198C182E98A}"/>
              </a:ext>
            </a:extLst>
          </p:cNvPr>
          <p:cNvGrpSpPr/>
          <p:nvPr/>
        </p:nvGrpSpPr>
        <p:grpSpPr>
          <a:xfrm>
            <a:off x="4316142" y="4749883"/>
            <a:ext cx="2361692" cy="523220"/>
            <a:chOff x="5206956" y="846107"/>
            <a:chExt cx="2361692" cy="523220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4D6347D2-E8FD-4F6C-AC04-9084A34ED1AD}"/>
                </a:ext>
              </a:extLst>
            </p:cNvPr>
            <p:cNvGrpSpPr/>
            <p:nvPr/>
          </p:nvGrpSpPr>
          <p:grpSpPr>
            <a:xfrm>
              <a:off x="5206956" y="846107"/>
              <a:ext cx="2361692" cy="523220"/>
              <a:chOff x="5206956" y="846107"/>
              <a:chExt cx="2361692" cy="523220"/>
            </a:xfrm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845AF659-8DEF-41A4-8F81-075EA8E95FE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79997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과제 수행 후기</a:t>
                </a:r>
                <a:endParaRPr lang="ko-KR" altLang="en-US" sz="20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0D013BF0-0F96-498B-8327-9947166437E5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07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7DB71E3-D425-4376-B7FE-253FE01795A2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A362767C-4ECE-4B7C-8EA5-F87CD39423F0}"/>
              </a:ext>
            </a:extLst>
          </p:cNvPr>
          <p:cNvGrpSpPr/>
          <p:nvPr/>
        </p:nvGrpSpPr>
        <p:grpSpPr>
          <a:xfrm>
            <a:off x="4316142" y="5408977"/>
            <a:ext cx="1844857" cy="523220"/>
            <a:chOff x="5206956" y="846107"/>
            <a:chExt cx="1844857" cy="523220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AA6FF5C5-53D7-474F-BA1E-4BBCA0A220DD}"/>
                </a:ext>
              </a:extLst>
            </p:cNvPr>
            <p:cNvGrpSpPr/>
            <p:nvPr/>
          </p:nvGrpSpPr>
          <p:grpSpPr>
            <a:xfrm>
              <a:off x="5206956" y="846107"/>
              <a:ext cx="1844857" cy="523220"/>
              <a:chOff x="5206956" y="846107"/>
              <a:chExt cx="1844857" cy="523220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4458EF39-2F7F-404D-B1C3-2869DC44E06D}"/>
                  </a:ext>
                </a:extLst>
              </p:cNvPr>
              <p:cNvSpPr/>
              <p:nvPr/>
            </p:nvSpPr>
            <p:spPr>
              <a:xfrm>
                <a:off x="5768678" y="938440"/>
                <a:ext cx="1283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ko-KR" altLang="en-US" sz="20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참고 문헌</a:t>
                </a: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3177F70-7491-4684-98AD-E61332F22E54}"/>
                  </a:ext>
                </a:extLst>
              </p:cNvPr>
              <p:cNvSpPr/>
              <p:nvPr/>
            </p:nvSpPr>
            <p:spPr>
              <a:xfrm>
                <a:off x="5206956" y="846107"/>
                <a:ext cx="60764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base"/>
                <a:r>
                  <a:rPr lang="en-US" altLang="ko-KR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08</a:t>
                </a:r>
                <a:endParaRPr lang="ko-KR" altLang="en-US" sz="2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AA9000B0-056F-437F-A845-F6B67DC0EE1D}"/>
                </a:ext>
              </a:extLst>
            </p:cNvPr>
            <p:cNvSpPr/>
            <p:nvPr/>
          </p:nvSpPr>
          <p:spPr>
            <a:xfrm>
              <a:off x="5313637" y="1285753"/>
              <a:ext cx="434701" cy="45719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7B6E2BEC-C6D0-4BE1-A6B3-4053EA632FFA}"/>
              </a:ext>
            </a:extLst>
          </p:cNvPr>
          <p:cNvGrpSpPr/>
          <p:nvPr/>
        </p:nvGrpSpPr>
        <p:grpSpPr>
          <a:xfrm>
            <a:off x="4316142" y="4081828"/>
            <a:ext cx="6139738" cy="523220"/>
            <a:chOff x="5245056" y="795307"/>
            <a:chExt cx="6139738" cy="523220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3FC833A0-844C-4B9C-B202-04BB4895AB8F}"/>
                </a:ext>
              </a:extLst>
            </p:cNvPr>
            <p:cNvGrpSpPr/>
            <p:nvPr/>
          </p:nvGrpSpPr>
          <p:grpSpPr>
            <a:xfrm>
              <a:off x="5245056" y="795307"/>
              <a:ext cx="2745725" cy="523220"/>
              <a:chOff x="5206956" y="846107"/>
              <a:chExt cx="2745725" cy="52322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6AC8A4EB-DF5F-4538-84EE-22989DC6FA83}"/>
                  </a:ext>
                </a:extLst>
              </p:cNvPr>
              <p:cNvGrpSpPr/>
              <p:nvPr/>
            </p:nvGrpSpPr>
            <p:grpSpPr>
              <a:xfrm>
                <a:off x="5206956" y="846107"/>
                <a:ext cx="2745725" cy="523220"/>
                <a:chOff x="5206956" y="846107"/>
                <a:chExt cx="2745725" cy="523220"/>
              </a:xfrm>
            </p:grpSpPr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FCBF907D-193A-49A1-AB6F-039F915464DD}"/>
                    </a:ext>
                  </a:extLst>
                </p:cNvPr>
                <p:cNvSpPr/>
                <p:nvPr/>
              </p:nvSpPr>
              <p:spPr>
                <a:xfrm>
                  <a:off x="5768678" y="938440"/>
                  <a:ext cx="218400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/>
                  <a:r>
                    <a:rPr lang="ko-KR" altLang="en-US" sz="20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문제점과 해결 방법</a:t>
                  </a: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A0AADFC4-8288-44B3-A038-0EC0AC7AAC26}"/>
                    </a:ext>
                  </a:extLst>
                </p:cNvPr>
                <p:cNvSpPr/>
                <p:nvPr/>
              </p:nvSpPr>
              <p:spPr>
                <a:xfrm>
                  <a:off x="5206956" y="846107"/>
                  <a:ext cx="607642" cy="52322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 fontAlgn="base"/>
                  <a:r>
                    <a:rPr lang="en-US" altLang="ko-KR" sz="2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06</a:t>
                  </a:r>
                  <a:endParaRPr lang="ko-KR" altLang="en-US" sz="2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19A7384-062C-406B-97C1-F229BF89A2E7}"/>
                  </a:ext>
                </a:extLst>
              </p:cNvPr>
              <p:cNvSpPr/>
              <p:nvPr/>
            </p:nvSpPr>
            <p:spPr>
              <a:xfrm>
                <a:off x="5313637" y="1285753"/>
                <a:ext cx="434701" cy="45719"/>
              </a:xfrm>
              <a:prstGeom prst="rect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42144E7B-9149-4A71-BAFB-73CFC0E22E85}"/>
                </a:ext>
              </a:extLst>
            </p:cNvPr>
            <p:cNvSpPr/>
            <p:nvPr/>
          </p:nvSpPr>
          <p:spPr>
            <a:xfrm>
              <a:off x="8211360" y="927176"/>
              <a:ext cx="3173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해결한 문제점</a:t>
              </a:r>
              <a:r>
                <a:rPr lang="en-US" altLang="ko-KR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해결하지 못한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8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D2B9BF-7CA2-42B8-A76C-BFE77197D4C4}"/>
              </a:ext>
            </a:extLst>
          </p:cNvPr>
          <p:cNvGrpSpPr/>
          <p:nvPr/>
        </p:nvGrpSpPr>
        <p:grpSpPr>
          <a:xfrm>
            <a:off x="618673" y="3469165"/>
            <a:ext cx="11242256" cy="1550189"/>
            <a:chOff x="618673" y="1957865"/>
            <a:chExt cx="11242256" cy="1550189"/>
          </a:xfrm>
        </p:grpSpPr>
        <p:sp>
          <p:nvSpPr>
            <p:cNvPr id="89" name="화살표: 갈매기형 수장 88">
              <a:extLst>
                <a:ext uri="{FF2B5EF4-FFF2-40B4-BE49-F238E27FC236}">
                  <a16:creationId xmlns:a16="http://schemas.microsoft.com/office/drawing/2014/main" id="{78BA5209-49CD-4CB2-88BD-B87492EA3099}"/>
                </a:ext>
              </a:extLst>
            </p:cNvPr>
            <p:cNvSpPr/>
            <p:nvPr/>
          </p:nvSpPr>
          <p:spPr>
            <a:xfrm>
              <a:off x="2830992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요약 통계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0" name="화살표: 갈매기형 수장 89">
              <a:extLst>
                <a:ext uri="{FF2B5EF4-FFF2-40B4-BE49-F238E27FC236}">
                  <a16:creationId xmlns:a16="http://schemas.microsoft.com/office/drawing/2014/main" id="{91343EF4-A6F5-4A47-ACCC-678FFBFD0F50}"/>
                </a:ext>
              </a:extLst>
            </p:cNvPr>
            <p:cNvSpPr/>
            <p:nvPr/>
          </p:nvSpPr>
          <p:spPr>
            <a:xfrm>
              <a:off x="5043311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처리</a:t>
              </a:r>
            </a:p>
          </p:txBody>
        </p:sp>
        <p:sp>
          <p:nvSpPr>
            <p:cNvPr id="91" name="화살표: 갈매기형 수장 90">
              <a:extLst>
                <a:ext uri="{FF2B5EF4-FFF2-40B4-BE49-F238E27FC236}">
                  <a16:creationId xmlns:a16="http://schemas.microsoft.com/office/drawing/2014/main" id="{35E8EFE3-A1E0-406F-B7FB-E317F12C1184}"/>
                </a:ext>
              </a:extLst>
            </p:cNvPr>
            <p:cNvSpPr/>
            <p:nvPr/>
          </p:nvSpPr>
          <p:spPr>
            <a:xfrm>
              <a:off x="7255630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</a:p>
          </p:txBody>
        </p:sp>
        <p:sp>
          <p:nvSpPr>
            <p:cNvPr id="92" name="화살표: 갈매기형 수장 91">
              <a:extLst>
                <a:ext uri="{FF2B5EF4-FFF2-40B4-BE49-F238E27FC236}">
                  <a16:creationId xmlns:a16="http://schemas.microsoft.com/office/drawing/2014/main" id="{1B0B95D3-C15B-4BF7-AF46-9C90EAE537B2}"/>
                </a:ext>
              </a:extLst>
            </p:cNvPr>
            <p:cNvSpPr/>
            <p:nvPr/>
          </p:nvSpPr>
          <p:spPr>
            <a:xfrm>
              <a:off x="9467948" y="1960061"/>
              <a:ext cx="2392981" cy="554801"/>
            </a:xfrm>
            <a:prstGeom prst="chevron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 도출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4" name="화살표: 오각형 93">
              <a:extLst>
                <a:ext uri="{FF2B5EF4-FFF2-40B4-BE49-F238E27FC236}">
                  <a16:creationId xmlns:a16="http://schemas.microsoft.com/office/drawing/2014/main" id="{11C24A4B-64AA-47C5-B911-FC4D4C46FCC2}"/>
                </a:ext>
              </a:extLst>
            </p:cNvPr>
            <p:cNvSpPr/>
            <p:nvPr/>
          </p:nvSpPr>
          <p:spPr>
            <a:xfrm>
              <a:off x="618673" y="1957865"/>
              <a:ext cx="2392981" cy="559193"/>
            </a:xfrm>
            <a:prstGeom prst="homePlat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수집 및 파악</a:t>
              </a:r>
              <a:endPara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9DD0EA1-792F-44FA-BC83-11C1D74ECDCB}"/>
                </a:ext>
              </a:extLst>
            </p:cNvPr>
            <p:cNvSpPr/>
            <p:nvPr/>
          </p:nvSpPr>
          <p:spPr>
            <a:xfrm>
              <a:off x="778243" y="2769390"/>
              <a:ext cx="179408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데이터허브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한국관광데이터랩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제주관광공사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1E0BD3E-1541-4289-88D5-D563C60ECBDE}"/>
                </a:ext>
              </a:extLst>
            </p:cNvPr>
            <p:cNvSpPr/>
            <p:nvPr/>
          </p:nvSpPr>
          <p:spPr>
            <a:xfrm>
              <a:off x="2988977" y="2763108"/>
              <a:ext cx="187423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이용자수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 변화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관광지별 방문 추이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0C9407-BD99-4F61-A709-15DA792A0BE8}"/>
                </a:ext>
              </a:extLst>
            </p:cNvPr>
            <p:cNvSpPr/>
            <p:nvPr/>
          </p:nvSpPr>
          <p:spPr>
            <a:xfrm>
              <a:off x="5126646" y="2763108"/>
              <a:ext cx="203934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재배치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</a:t>
              </a: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전처리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정제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E2B6EC-D392-4685-90B1-D0A6BABF0487}"/>
                </a:ext>
              </a:extLst>
            </p:cNvPr>
            <p:cNvSpPr/>
            <p:nvPr/>
          </p:nvSpPr>
          <p:spPr>
            <a:xfrm>
              <a:off x="7436292" y="2744211"/>
              <a:ext cx="22445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 시각화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조건별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데이터 분포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08CBE9-B7F5-4CB2-BA5E-D48957ADE589}"/>
              </a:ext>
            </a:extLst>
          </p:cNvPr>
          <p:cNvGrpSpPr/>
          <p:nvPr/>
        </p:nvGrpSpPr>
        <p:grpSpPr>
          <a:xfrm>
            <a:off x="836659" y="1446277"/>
            <a:ext cx="10454073" cy="1871848"/>
            <a:chOff x="836659" y="3554477"/>
            <a:chExt cx="10454073" cy="1871848"/>
          </a:xfrm>
        </p:grpSpPr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0F4ECE9-362D-4D52-A579-F99E9257932F}"/>
                </a:ext>
              </a:extLst>
            </p:cNvPr>
            <p:cNvGrpSpPr/>
            <p:nvPr/>
          </p:nvGrpSpPr>
          <p:grpSpPr>
            <a:xfrm>
              <a:off x="836659" y="3554477"/>
              <a:ext cx="1677248" cy="688207"/>
              <a:chOff x="763730" y="4255686"/>
              <a:chExt cx="1677248" cy="688207"/>
            </a:xfrm>
          </p:grpSpPr>
          <p:pic>
            <p:nvPicPr>
              <p:cNvPr id="2053" name="Picture 4" descr="https://datalab.visitkorea.or.kr/images/portal/sub/intro_section6.png">
                <a:extLst>
                  <a:ext uri="{FF2B5EF4-FFF2-40B4-BE49-F238E27FC236}">
                    <a16:creationId xmlns:a16="http://schemas.microsoft.com/office/drawing/2014/main" id="{DC7B44A5-4A08-40FA-A75E-A060894AA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30" y="4376704"/>
                <a:ext cx="567189" cy="5671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그림 2053">
                <a:extLst>
                  <a:ext uri="{FF2B5EF4-FFF2-40B4-BE49-F238E27FC236}">
                    <a16:creationId xmlns:a16="http://schemas.microsoft.com/office/drawing/2014/main" id="{85A59D24-6A74-4997-8CE2-84C32E998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129" y="4330907"/>
                <a:ext cx="489849" cy="474048"/>
              </a:xfrm>
              <a:prstGeom prst="ellipse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0A4C4B0A-220D-467D-A81F-DEA527BFC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5352" y="4255686"/>
                <a:ext cx="514973" cy="474048"/>
              </a:xfrm>
              <a:prstGeom prst="ellipse">
                <a:avLst/>
              </a:prstGeom>
            </p:spPr>
          </p:pic>
        </p:grpSp>
        <p:pic>
          <p:nvPicPr>
            <p:cNvPr id="2056" name="그림 2055">
              <a:hlinkClick r:id="rId5"/>
              <a:extLst>
                <a:ext uri="{FF2B5EF4-FFF2-40B4-BE49-F238E27FC236}">
                  <a16:creationId xmlns:a16="http://schemas.microsoft.com/office/drawing/2014/main" id="{AEDCDDB1-950A-4E90-ACCF-B0B5BFEA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850" y="4185144"/>
              <a:ext cx="1240362" cy="1240362"/>
            </a:xfrm>
            <a:prstGeom prst="rect">
              <a:avLst/>
            </a:prstGeom>
          </p:spPr>
        </p:pic>
        <p:pic>
          <p:nvPicPr>
            <p:cNvPr id="2063" name="그림 2062">
              <a:hlinkClick r:id="rId7"/>
              <a:extLst>
                <a:ext uri="{FF2B5EF4-FFF2-40B4-BE49-F238E27FC236}">
                  <a16:creationId xmlns:a16="http://schemas.microsoft.com/office/drawing/2014/main" id="{FD0C8D21-D9A1-4541-BF63-4DB431EC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972" y="4184325"/>
              <a:ext cx="1242000" cy="1242000"/>
            </a:xfrm>
            <a:prstGeom prst="rect">
              <a:avLst/>
            </a:prstGeom>
          </p:spPr>
        </p:pic>
        <p:pic>
          <p:nvPicPr>
            <p:cNvPr id="2065" name="그림 2064">
              <a:hlinkClick r:id="rId9"/>
              <a:extLst>
                <a:ext uri="{FF2B5EF4-FFF2-40B4-BE49-F238E27FC236}">
                  <a16:creationId xmlns:a16="http://schemas.microsoft.com/office/drawing/2014/main" id="{F266DE6E-5140-4BB3-A582-A9E76974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0852" y="4184325"/>
              <a:ext cx="1242000" cy="1242000"/>
            </a:xfrm>
            <a:prstGeom prst="rect">
              <a:avLst/>
            </a:prstGeom>
          </p:spPr>
        </p:pic>
        <p:pic>
          <p:nvPicPr>
            <p:cNvPr id="2067" name="그림 2066">
              <a:hlinkClick r:id="rId11"/>
              <a:extLst>
                <a:ext uri="{FF2B5EF4-FFF2-40B4-BE49-F238E27FC236}">
                  <a16:creationId xmlns:a16="http://schemas.microsoft.com/office/drawing/2014/main" id="{DE0672B9-9729-40B9-9412-B8E47DF8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48732" y="4184325"/>
              <a:ext cx="1242000" cy="1242000"/>
            </a:xfrm>
            <a:prstGeom prst="rect">
              <a:avLst/>
            </a:prstGeom>
          </p:spPr>
        </p:pic>
        <p:pic>
          <p:nvPicPr>
            <p:cNvPr id="2075" name="그림 2074">
              <a:hlinkClick r:id="rId13"/>
              <a:extLst>
                <a:ext uri="{FF2B5EF4-FFF2-40B4-BE49-F238E27FC236}">
                  <a16:creationId xmlns:a16="http://schemas.microsoft.com/office/drawing/2014/main" id="{7E40136D-FBDD-4996-AE26-6876897E5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92" y="4184325"/>
              <a:ext cx="1242000" cy="1242000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CF8948-B620-4BB6-971F-E1BFE0ED454B}"/>
              </a:ext>
            </a:extLst>
          </p:cNvPr>
          <p:cNvSpPr txBox="1"/>
          <p:nvPr/>
        </p:nvSpPr>
        <p:spPr>
          <a:xfrm>
            <a:off x="10247104" y="6611779"/>
            <a:ext cx="194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(*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이미지 링크는 이미지에 첨부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34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218" name="Picture 2" descr="https://lh7-us.googleusercontent.com/8aNUNM2LT7WT2yKGB0SBBU4svNBD4BsKln-CUXDc8G6AcF3GOrk9B8Xn3yTtrw4Gyrfhc-C-7J7odiAvIc_W3AHCgJLjkJ4LITkkSFJb7EUzw0zSYertR7r6poXTTllnLiY1-tDc=s2048">
            <a:extLst>
              <a:ext uri="{FF2B5EF4-FFF2-40B4-BE49-F238E27FC236}">
                <a16:creationId xmlns:a16="http://schemas.microsoft.com/office/drawing/2014/main" id="{6F390C8F-CC91-4E24-B05F-236B6C929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4033"/>
          <a:stretch/>
        </p:blipFill>
        <p:spPr bwMode="auto">
          <a:xfrm>
            <a:off x="1696963" y="1700456"/>
            <a:ext cx="4299780" cy="44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7-us.googleusercontent.com/ypWyGbWvTEUhQnE7d1lfGA2qZl1WcJV3vZvPI3ljVMQ6cfKxGtdF59hb4yU3x73ayklqZDxt6WijbYkY-gKXok2cYbIRX83WUzCAIzIlDL0YWYjab81ONSxu5kvhw_tEzKPHhHzE=s2048">
            <a:extLst>
              <a:ext uri="{FF2B5EF4-FFF2-40B4-BE49-F238E27FC236}">
                <a16:creationId xmlns:a16="http://schemas.microsoft.com/office/drawing/2014/main" id="{95FF7C1C-CA00-4708-951E-5056736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12" y="1705247"/>
            <a:ext cx="4257925" cy="267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6237112" y="4385245"/>
            <a:ext cx="251318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년월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시도명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읍면동명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이용자 구분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float64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      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    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0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en-US" altLang="ko-KR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1_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예비창업자를 위한 업종별 카드 매출과 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매장수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 활용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매쉬업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결과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98FAE1-6F08-4ABF-899F-2325943430BB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ACCC61E-9B60-4E84-AB2B-18297DBF7AEF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9D9C9D9-7CE8-4A43-91C4-B832AF77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63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A1A5F-D547-48AB-8248-EC5D37E7A803}"/>
              </a:ext>
            </a:extLst>
          </p:cNvPr>
          <p:cNvSpPr/>
          <p:nvPr/>
        </p:nvSpPr>
        <p:spPr>
          <a:xfrm>
            <a:off x="9677399" y="1705256"/>
            <a:ext cx="2025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연월  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이용자구분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성별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category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이용건수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       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int64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dtype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object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29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성별 카드 이용 정보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314" name="Picture 2" descr="https://lh7-us.googleusercontent.com/cNIadjzwrTWAKRlhIK28HB94U5if7VIwhn7Go5YifnZRTXioXigggNd5zV2gcAWcUqAhjcTKdxJx4kX09LFFV9ez6kmKmX0P1VNZGm9R8karqSczzuCDTbErAIYGvcpezjuBPqB5=s2048">
            <a:extLst>
              <a:ext uri="{FF2B5EF4-FFF2-40B4-BE49-F238E27FC236}">
                <a16:creationId xmlns:a16="http://schemas.microsoft.com/office/drawing/2014/main" id="{2F6A6D9F-8996-4E03-B646-81942FE4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4" r="24792"/>
          <a:stretch/>
        </p:blipFill>
        <p:spPr bwMode="auto">
          <a:xfrm>
            <a:off x="1333501" y="1705256"/>
            <a:ext cx="4468802" cy="46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7-us.googleusercontent.com/VNxOhla-Z2boPbuCgP-O81AFJe61-RljpnRrjnShdlOIZNya_KXcRaGqqFrrnKqSwjOv4KpJiUkfaGGvJB8sArsrfaC4VmvGFmpd3g9Pz_w1k0I8CfOs-LLfVo7DWthc13HuwXLd=s2048">
            <a:extLst>
              <a:ext uri="{FF2B5EF4-FFF2-40B4-BE49-F238E27FC236}">
                <a16:creationId xmlns:a16="http://schemas.microsoft.com/office/drawing/2014/main" id="{885AA96C-5BBD-45E8-8759-E73E867A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50" y="1705256"/>
            <a:ext cx="3686849" cy="33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3C3883-207F-426D-88CD-D4707BEAC187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4CBEF8-FA45-4997-9E73-0EEB634C004A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F934E0-9B9F-4DEE-889A-2E37DF049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805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0" y="6455072"/>
            <a:ext cx="824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내국인관광지입장객수추이</a:t>
            </a:r>
            <a:endParaRPr lang="en-US" altLang="ko-KR" sz="900" i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endParaRPr lang="en-US" altLang="ko-KR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r"/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JEJUdatahub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여행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ko-KR" altLang="en-US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제주특별자치도</a:t>
            </a:r>
            <a:r>
              <a:rPr lang="en-US" altLang="ko-KR" sz="900" i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_</a:t>
            </a:r>
            <a:r>
              <a:rPr lang="ko-KR" altLang="en-US" sz="900" i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외국인관광지입장객수추이</a:t>
            </a:r>
            <a:endParaRPr lang="ko-KR" altLang="en-US" sz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04DF4C-E511-4760-9689-1D806D34D4B2}"/>
              </a:ext>
            </a:extLst>
          </p:cNvPr>
          <p:cNvGrpSpPr/>
          <p:nvPr/>
        </p:nvGrpSpPr>
        <p:grpSpPr>
          <a:xfrm>
            <a:off x="683987" y="1294709"/>
            <a:ext cx="1706343" cy="474048"/>
            <a:chOff x="1103087" y="1294709"/>
            <a:chExt cx="1706343" cy="4740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2CD31C-5717-4882-A009-25D0AE3C3A8E}"/>
                </a:ext>
              </a:extLst>
            </p:cNvPr>
            <p:cNvSpPr/>
            <p:nvPr/>
          </p:nvSpPr>
          <p:spPr>
            <a:xfrm>
              <a:off x="1582067" y="1400928"/>
              <a:ext cx="122736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제주데이터허브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066676-4ED1-4A7A-8DF1-2448AABF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087" y="1294709"/>
              <a:ext cx="514973" cy="474048"/>
            </a:xfrm>
            <a:prstGeom prst="ellipse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CF5802-D4DD-414E-9DED-ECBA8E357F71}"/>
              </a:ext>
            </a:extLst>
          </p:cNvPr>
          <p:cNvGrpSpPr/>
          <p:nvPr/>
        </p:nvGrpSpPr>
        <p:grpSpPr>
          <a:xfrm>
            <a:off x="1282701" y="1725580"/>
            <a:ext cx="4557702" cy="4747987"/>
            <a:chOff x="1282701" y="1725580"/>
            <a:chExt cx="4557702" cy="4747987"/>
          </a:xfrm>
        </p:grpSpPr>
        <p:pic>
          <p:nvPicPr>
            <p:cNvPr id="9218" name="Picture 2" descr="https://lh7-us.googleusercontent.com/8aNUNM2LT7WT2yKGB0SBBU4svNBD4BsKln-CUXDc8G6AcF3GOrk9B8Xn3yTtrw4Gyrfhc-C-7J7odiAvIc_W3AHCgJLjkJ4LITkkSFJb7EUzw0zSYertR7r6poXTTllnLiY1-tDc=s2048">
              <a:extLst>
                <a:ext uri="{FF2B5EF4-FFF2-40B4-BE49-F238E27FC236}">
                  <a16:creationId xmlns:a16="http://schemas.microsoft.com/office/drawing/2014/main" id="{6F390C8F-CC91-4E24-B05F-236B6C929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2" r="24033"/>
            <a:stretch/>
          </p:blipFill>
          <p:spPr bwMode="auto">
            <a:xfrm>
              <a:off x="1282701" y="1725580"/>
              <a:ext cx="4557702" cy="4741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0" name="Picture 2" descr="https://lh7-us.googleusercontent.com/VXfh-YSQSfFSdHR0rBgr41ix9qnejDHIikjBpVCNQd6mhtVcl2me41B11VID99mivNNX0GPFanHiwIuNH6ACBeFR687Rxweyl2HfYSZoqkWVuQqFbvOSJNuvEZNoLl1qSyyY-11z=s2048">
              <a:extLst>
                <a:ext uri="{FF2B5EF4-FFF2-40B4-BE49-F238E27FC236}">
                  <a16:creationId xmlns:a16="http://schemas.microsoft.com/office/drawing/2014/main" id="{11EC6657-0A26-4B83-B662-8CF3394DA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196" y="2127587"/>
              <a:ext cx="4551207" cy="4345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2" name="Picture 4" descr="https://lh7-us.googleusercontent.com/qcI5OBsXH7rwkDF4CosANw6HrPQAoUrJCj0NEybYEHdNAiKxdGAsUcBT0zyyYf8SFyLstVPfbg6WCOe8XAptOo_lWlJw4wopONEW0veZuHTwrdWjbWhRaUDCY2zcuJnbGKlDc7mk=s2048">
            <a:extLst>
              <a:ext uri="{FF2B5EF4-FFF2-40B4-BE49-F238E27FC236}">
                <a16:creationId xmlns:a16="http://schemas.microsoft.com/office/drawing/2014/main" id="{8B0701CE-DCB3-4A8B-ADD2-6CC4090E4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2"/>
          <a:stretch/>
        </p:blipFill>
        <p:spPr bwMode="auto">
          <a:xfrm>
            <a:off x="6096000" y="1725580"/>
            <a:ext cx="2146300" cy="387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2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김형준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"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대한민국 최신 행정구역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(SHP) 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다운로드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en-US" altLang="ko-KR" sz="9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gisdeveloper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공간정보시스템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),2023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</a:t>
            </a:r>
            <a:r>
              <a:rPr lang="ko-KR" alt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http://www.gisdeveloper.co.kr/?p=2332</a:t>
            </a:r>
            <a:endParaRPr lang="ko-KR" altLang="en-US" sz="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2273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SHP(SVG)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파일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7-us.googleusercontent.com/KMSV2XigRgv3a2u6Djp6tjYuVdRqG04SMrsvogh7MsdqFUwPdpEj3Y2-DgaxnK-nH7H-10j9843JW1wlFm_rWvZk3RMxPmlvxJoiIoSBH88pnKAIdwEV9CEUD2eu8uINvqU5J9w9=s2048">
            <a:extLst>
              <a:ext uri="{FF2B5EF4-FFF2-40B4-BE49-F238E27FC236}">
                <a16:creationId xmlns:a16="http://schemas.microsoft.com/office/drawing/2014/main" id="{07FF1A21-C482-4341-913D-23767BA5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83" y="2781085"/>
            <a:ext cx="4808538" cy="3176768"/>
          </a:xfrm>
          <a:prstGeom prst="rect">
            <a:avLst/>
          </a:prstGeom>
          <a:noFill/>
          <a:ln w="38100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4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0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수집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F7C93A-ABFC-4616-8D3E-9E9E42547A76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행정표준코드관리시스템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(2024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월 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23</a:t>
            </a:r>
            <a:r>
              <a:rPr lang="ko-KR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일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9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법정동코드목록조회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행정표준코드 관리시스템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266" name="Picture 2" descr="https://lh7-us.googleusercontent.com/-jnOuxf88FdFwNA-eoXmk5m96ESx5x3qv2H7fRxfXmAJfzXoebmWfiZ5rTUvpneFetBb1aKeRILjEdKoC9ZrjgahIUE5uMbBFbRVyXcQArsPLTKUsLDw7lJ9mZY5Kq-vO8vdVKy7=s2048">
            <a:extLst>
              <a:ext uri="{FF2B5EF4-FFF2-40B4-BE49-F238E27FC236}">
                <a16:creationId xmlns:a16="http://schemas.microsoft.com/office/drawing/2014/main" id="{02D592B4-492C-4C90-8101-94E41F7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9" y="1699332"/>
            <a:ext cx="8242300" cy="4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hlinkClick r:id="rId3"/>
            <a:extLst>
              <a:ext uri="{FF2B5EF4-FFF2-40B4-BE49-F238E27FC236}">
                <a16:creationId xmlns:a16="http://schemas.microsoft.com/office/drawing/2014/main" id="{98D16F0F-2937-490F-85E3-7E9962BF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03" y="1282598"/>
            <a:ext cx="512147" cy="512147"/>
          </a:xfrm>
          <a:prstGeom prst="rect">
            <a:avLst/>
          </a:prstGeom>
        </p:spPr>
      </p:pic>
      <p:pic>
        <p:nvPicPr>
          <p:cNvPr id="14338" name="Picture 2" descr="https://lh7-us.googleusercontent.com/oEdqGh6si3pBzvemtfgF3fyT_5VaMHIcd0pfoDgiO_XJE8r-zT-ffo1V-d9q71YfHzovrx25Op2V3LTmsg_9YDRUvYcw0qyFZ9RNAhoGi6mRaTXeoAT5qz5tbVxizf51-VYowWdv=s2048">
            <a:extLst>
              <a:ext uri="{FF2B5EF4-FFF2-40B4-BE49-F238E27FC236}">
                <a16:creationId xmlns:a16="http://schemas.microsoft.com/office/drawing/2014/main" id="{B57B352D-D89B-4F5B-AD42-C289028B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58" y="1673097"/>
            <a:ext cx="8242300" cy="43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7-us.googleusercontent.com/LzNT1FFsT_4Tqgln4pKeTqCzWVA-ihjlYnaOrTZ6ATYVEYeZOJ_WE4fU_kqg6gg5udfK7tDlvdthvWbOLj55BKeg1jD51gH9fSlZKYEH4ELeWaaWtAESuAxveuZa7I_GF90Ivg_a=s2048">
            <a:extLst>
              <a:ext uri="{FF2B5EF4-FFF2-40B4-BE49-F238E27FC236}">
                <a16:creationId xmlns:a16="http://schemas.microsoft.com/office/drawing/2014/main" id="{91E09C63-A45D-4A16-8103-AE475BEC1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2"/>
          <a:stretch/>
        </p:blipFill>
        <p:spPr bwMode="auto">
          <a:xfrm>
            <a:off x="7026122" y="3342968"/>
            <a:ext cx="3309937" cy="2212258"/>
          </a:xfrm>
          <a:prstGeom prst="rect">
            <a:avLst/>
          </a:prstGeom>
          <a:noFill/>
          <a:ln w="28575">
            <a:solidFill>
              <a:srgbClr val="FF984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5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E93E02-EA38-4C68-9C0C-A8CEAF84EA7F}"/>
              </a:ext>
            </a:extLst>
          </p:cNvPr>
          <p:cNvSpPr/>
          <p:nvPr/>
        </p:nvSpPr>
        <p:spPr>
          <a:xfrm>
            <a:off x="6711946" y="325376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86AB18-123C-49EB-B305-9109AE928F88}"/>
              </a:ext>
            </a:extLst>
          </p:cNvPr>
          <p:cNvSpPr/>
          <p:nvPr/>
        </p:nvSpPr>
        <p:spPr>
          <a:xfrm>
            <a:off x="7131046" y="1875226"/>
            <a:ext cx="644529" cy="289330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EB2FBA-B02B-4B44-8609-866B0B3CCE01}"/>
              </a:ext>
            </a:extLst>
          </p:cNvPr>
          <p:cNvSpPr/>
          <p:nvPr/>
        </p:nvSpPr>
        <p:spPr>
          <a:xfrm>
            <a:off x="707053" y="1294165"/>
            <a:ext cx="474048" cy="474048"/>
          </a:xfrm>
          <a:prstGeom prst="ellipse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394C8-5557-4EA3-8CF1-0EE13454CB18}"/>
              </a:ext>
            </a:extLst>
          </p:cNvPr>
          <p:cNvSpPr/>
          <p:nvPr/>
        </p:nvSpPr>
        <p:spPr>
          <a:xfrm>
            <a:off x="1162967" y="1400928"/>
            <a:ext cx="18752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확인 및 제거</a:t>
            </a:r>
            <a:endParaRPr lang="en-US" altLang="ko-KR" sz="11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hlinkClick r:id="rId2"/>
            <a:extLst>
              <a:ext uri="{FF2B5EF4-FFF2-40B4-BE49-F238E27FC236}">
                <a16:creationId xmlns:a16="http://schemas.microsoft.com/office/drawing/2014/main" id="{8BE5CD3B-B9A1-4B2F-9BC6-ED792480D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" y="1275589"/>
            <a:ext cx="511200" cy="511200"/>
          </a:xfrm>
          <a:prstGeom prst="rect">
            <a:avLst/>
          </a:prstGeom>
        </p:spPr>
      </p:pic>
      <p:pic>
        <p:nvPicPr>
          <p:cNvPr id="17410" name="Picture 2" descr="https://lh7-us.googleusercontent.com/4pnUMiAF7ATFT7ZVdtrHi26PZ3GWtEXlS7E9eFDbnyxzaiQaa94DF3lE8IJxj0Dm-zkUahiEPQEuqHZXZc7MIQ4iIZs45xl9ZQxBFacIbhPaescNrqvPt2PWiNT2tbROZbb_Yo0i=s2048">
            <a:extLst>
              <a:ext uri="{FF2B5EF4-FFF2-40B4-BE49-F238E27FC236}">
                <a16:creationId xmlns:a16="http://schemas.microsoft.com/office/drawing/2014/main" id="{8EBB7307-EB89-4FD8-B4DD-990BCE5C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67" y="1844264"/>
            <a:ext cx="2538108" cy="422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9CF3F3-4C42-4053-A8C0-79DE549CE173}"/>
              </a:ext>
            </a:extLst>
          </p:cNvPr>
          <p:cNvSpPr/>
          <p:nvPr/>
        </p:nvSpPr>
        <p:spPr>
          <a:xfrm>
            <a:off x="5045074" y="1844264"/>
            <a:ext cx="66325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관광구분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일정한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규칙성이 존재하지 않음</a:t>
            </a:r>
            <a:endParaRPr lang="en-US" altLang="ko-KR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데이터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(1,219,074)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수에 비해 </a:t>
            </a:r>
            <a:endParaRPr lang="en-US" altLang="ko-KR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상대적으로 적은 양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(3,6749 - 3.0%)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삭제 처리</a:t>
            </a:r>
          </a:p>
          <a:p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b="1" dirty="0" err="1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업종명</a:t>
            </a:r>
            <a:r>
              <a:rPr lang="ko-KR" altLang="en-US" b="1" dirty="0">
                <a:solidFill>
                  <a:srgbClr val="FF984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대분류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결측치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것은 전부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택시업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 </a:t>
            </a:r>
            <a:r>
              <a:rPr lang="ko-KR" altLang="en-US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하여 새분류를 만들어 해결하였다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7A1800-49D4-4F45-B540-ADA303346D96}"/>
              </a:ext>
            </a:extLst>
          </p:cNvPr>
          <p:cNvSpPr/>
          <p:nvPr/>
        </p:nvSpPr>
        <p:spPr>
          <a:xfrm>
            <a:off x="2129145" y="3905250"/>
            <a:ext cx="1661805" cy="410072"/>
          </a:xfrm>
          <a:prstGeom prst="rect">
            <a:avLst/>
          </a:prstGeom>
          <a:noFill/>
          <a:ln w="19050">
            <a:solidFill>
              <a:srgbClr val="FF98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6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011898-A996-45B4-8CF5-6C54867CA1E8}"/>
              </a:ext>
            </a:extLst>
          </p:cNvPr>
          <p:cNvGrpSpPr/>
          <p:nvPr/>
        </p:nvGrpSpPr>
        <p:grpSpPr>
          <a:xfrm>
            <a:off x="688477" y="1275589"/>
            <a:ext cx="2349691" cy="511200"/>
            <a:chOff x="688477" y="1275589"/>
            <a:chExt cx="2349691" cy="5112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FEB2FBA-B02B-4B44-8609-866B0B3CCE0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0394C8-5557-4EA3-8CF1-0EE13454CB18}"/>
                </a:ext>
              </a:extLst>
            </p:cNvPr>
            <p:cNvSpPr/>
            <p:nvPr/>
          </p:nvSpPr>
          <p:spPr>
            <a:xfrm>
              <a:off x="1162967" y="1400928"/>
              <a:ext cx="187520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이상치 확인 및 정제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8BE5CD3B-B9A1-4B2F-9BC6-ED792480D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pic>
        <p:nvPicPr>
          <p:cNvPr id="18434" name="Picture 2" descr="https://lh7-us.googleusercontent.com/Pm_mSNnxU0vELyug4Mf5jRiLSXZ3ih2JTbsDtnwGkDSqy4ID41ZxsQN3vktqHLxyM_03PvHO6dsoeySuPa-t0UiiTFfADFdDK5f4MUIhuH5y9iizacDpM7eItDX4fxjt2UjQv0pm=s2048">
            <a:extLst>
              <a:ext uri="{FF2B5EF4-FFF2-40B4-BE49-F238E27FC236}">
                <a16:creationId xmlns:a16="http://schemas.microsoft.com/office/drawing/2014/main" id="{002944AE-C607-42A0-913F-483E94A1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87" y="2233643"/>
            <a:ext cx="6678404" cy="33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D0A258-19A2-4466-B761-2B64047D2FD0}"/>
              </a:ext>
            </a:extLst>
          </p:cNvPr>
          <p:cNvSpPr/>
          <p:nvPr/>
        </p:nvSpPr>
        <p:spPr>
          <a:xfrm>
            <a:off x="7880350" y="2366139"/>
            <a:ext cx="38290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확인하여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이상치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sz="16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확인</a:t>
            </a:r>
            <a:endParaRPr lang="en-US" altLang="ko-KR" sz="1600" b="1" dirty="0">
              <a:solidFill>
                <a:srgbClr val="FA81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이용금액이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이하인 경우를 제외하고 </a:t>
            </a:r>
            <a:endParaRPr lang="en-US" altLang="ko-KR" sz="16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가능한 수치들이라 생각하여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분석가의 주관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따라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별도의 조치를 하지 않음</a:t>
            </a:r>
            <a:endParaRPr lang="en-US" altLang="ko-KR" sz="16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이하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데이터는 </a:t>
            </a:r>
            <a:r>
              <a:rPr lang="ko-KR" altLang="en-US" sz="16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존재하지 않음</a:t>
            </a:r>
            <a:endParaRPr lang="ko-KR" altLang="en-US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b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F64AF8-441D-47FD-A638-CBA4A496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16532"/>
              </p:ext>
            </p:extLst>
          </p:nvPr>
        </p:nvGraphicFramePr>
        <p:xfrm>
          <a:off x="1833563" y="1752011"/>
          <a:ext cx="8524875" cy="448056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4060565074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672796530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3791720177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2945715386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350087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연월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업종명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이용객수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b="1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9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22331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1.496E+09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9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19546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1.454E+09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95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96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21691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1.692E+09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001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201905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여관업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25517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1.93E+09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33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86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103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11421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2.755E+09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6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202109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9646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2.187E+09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5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105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12098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2.757E+09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46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12370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2.849E+09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12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202112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호텔업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11704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2.604E+09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375738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A438D3-E8F4-46DC-A97A-2CED91C28668}"/>
              </a:ext>
            </a:extLst>
          </p:cNvPr>
          <p:cNvGrpSpPr/>
          <p:nvPr/>
        </p:nvGrpSpPr>
        <p:grpSpPr>
          <a:xfrm>
            <a:off x="688477" y="1275589"/>
            <a:ext cx="2854823" cy="511200"/>
            <a:chOff x="688477" y="1275589"/>
            <a:chExt cx="2854823" cy="5112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D1E137D-AFE8-4436-8E7C-07C2AC4A61B1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F9B6912-CDD0-450C-AFFF-896DC06263D5}"/>
                </a:ext>
              </a:extLst>
            </p:cNvPr>
            <p:cNvSpPr/>
            <p:nvPr/>
          </p:nvSpPr>
          <p:spPr>
            <a:xfrm>
              <a:off x="1162967" y="1400928"/>
              <a:ext cx="23803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이용자수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4" name="그림 43">
              <a:hlinkClick r:id="rId2"/>
              <a:extLst>
                <a:ext uri="{FF2B5EF4-FFF2-40B4-BE49-F238E27FC236}">
                  <a16:creationId xmlns:a16="http://schemas.microsoft.com/office/drawing/2014/main" id="{4AD9FE20-FCAA-4F8B-BEF2-037B5C28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50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구축 및 분석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A2DCA2-C55C-4D07-B0B1-C0C255E5B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09300"/>
              </p:ext>
            </p:extLst>
          </p:nvPr>
        </p:nvGraphicFramePr>
        <p:xfrm>
          <a:off x="3448050" y="1768213"/>
          <a:ext cx="5295900" cy="4480560"/>
        </p:xfrm>
        <a:graphic>
          <a:graphicData uri="http://schemas.openxmlformats.org/drawingml/2006/table">
            <a:tbl>
              <a:tblPr/>
              <a:tblGrid>
                <a:gridCol w="1323975">
                  <a:extLst>
                    <a:ext uri="{9D8B030D-6E8A-4147-A177-3AD203B41FA5}">
                      <a16:colId xmlns:a16="http://schemas.microsoft.com/office/drawing/2014/main" val="56702665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9418866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43388577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42080934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　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년월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이용금액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EMD_CD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C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106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13495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87500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201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13496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3114000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10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13497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484000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79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1313000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50110120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39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13499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Jan-19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147500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50110137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014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...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504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708177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03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708178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199900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50130101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0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708179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346000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68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35700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160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708181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May-21</a:t>
                      </a:r>
                      <a:endParaRPr 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280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50130253</a:t>
                      </a:r>
                      <a:endParaRPr lang="ko-KR" altLang="en-US" sz="28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950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6C0CD6-3988-4608-BD59-11C6E62CB43A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법정동코드와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이용금액으로 필터링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" name="그림 14">
              <a:hlinkClick r:id="rId2"/>
              <a:extLst>
                <a:ext uri="{FF2B5EF4-FFF2-40B4-BE49-F238E27FC236}">
                  <a16:creationId xmlns:a16="http://schemas.microsoft.com/office/drawing/2014/main" id="{EDB76753-57AC-4E57-B0F3-B03D03A31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86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9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35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D4EC56-A7AD-4312-A853-7651A3CA2476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44D9CC5-002F-43FC-AF30-9D2515850D51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B1964B-F095-4B0C-A15C-9201E6603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B9B568C-E094-4892-A189-D2F154780445}"/>
              </a:ext>
            </a:extLst>
          </p:cNvPr>
          <p:cNvGrpSpPr/>
          <p:nvPr/>
        </p:nvGrpSpPr>
        <p:grpSpPr>
          <a:xfrm>
            <a:off x="1199677" y="1831472"/>
            <a:ext cx="7162603" cy="4755481"/>
            <a:chOff x="-11243853" y="1215288"/>
            <a:chExt cx="7162603" cy="4755481"/>
          </a:xfrm>
        </p:grpSpPr>
        <p:pic>
          <p:nvPicPr>
            <p:cNvPr id="99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AC26AE6-D97C-4BB6-A962-14A92BFCE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7" t="10939" r="9654" b="9116"/>
            <a:stretch/>
          </p:blipFill>
          <p:spPr bwMode="auto">
            <a:xfrm>
              <a:off x="-11243853" y="1215288"/>
              <a:ext cx="7162603" cy="4755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615E8A0F-3BE7-4108-B157-5927C829E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4" t="12580" r="13584" b="65738"/>
            <a:stretch/>
          </p:blipFill>
          <p:spPr bwMode="auto">
            <a:xfrm>
              <a:off x="-11017844" y="1333691"/>
              <a:ext cx="6864943" cy="128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https://lh7-us.googleusercontent.com/elGfCgxqCQD3VaETCVH6myitrt5mx5om_s73xyAp7wpxYxTwaZjvJbw7UeMjm6YUtCwg2DN3UaO7YhnJVpgyuTOTOeM7W_fMidJXyZGc4_h8eYfD2qBfO1S9SlB4CizQBS3wjjxy=s2048">
              <a:extLst>
                <a:ext uri="{FF2B5EF4-FFF2-40B4-BE49-F238E27FC236}">
                  <a16:creationId xmlns:a16="http://schemas.microsoft.com/office/drawing/2014/main" id="{0A9CB5FF-C826-4E16-AAB2-E4F77A1E0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t="62218" r="9640" b="36587"/>
            <a:stretch/>
          </p:blipFill>
          <p:spPr bwMode="auto">
            <a:xfrm>
              <a:off x="-11019809" y="2635427"/>
              <a:ext cx="6938559" cy="7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이용자수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1EDE17-6BF7-46EF-94CE-7C3BAA66554A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1BFC88-BD8E-4A35-B4EC-3F80C4A17650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3BC73-2B26-4126-A6BD-9B37976D6932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BABE85-ECAD-4740-8E3F-66EE6217F8B9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F87B8-2634-4E57-9BFA-B3C7F07E9F6A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9B840-2DA6-4E36-AE12-FAE3921B5D7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55B27-B791-4436-96BE-DCF2E4F08BB2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E36CFA-D50A-4C00-B957-4D7BDF1FA624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95230F-749D-4566-9EB2-D1FD34826D0B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4CA8B-0CB6-4EA2-A707-134F3A619F30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55F989-6214-4072-9943-F924889E40D1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FEE3D47-D8B1-4EC8-9ABF-9C54B1E128F4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4C2E4D-2199-4C50-B621-166373EF9317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05BC35-A017-498F-B90A-DBED677AAA08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481" name="그룹 20480">
            <a:extLst>
              <a:ext uri="{FF2B5EF4-FFF2-40B4-BE49-F238E27FC236}">
                <a16:creationId xmlns:a16="http://schemas.microsoft.com/office/drawing/2014/main" id="{DCCA9E68-46F1-49F9-B8E6-6242040E7A1D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CDDC652-8B68-406E-B917-45D629F56DAD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1E90F8-863E-4B30-899F-0FDE0221CAEF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5E67B5-3047-43F3-B1DA-3482B53FAE15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A42D99-84B0-40ED-A593-F3C530934E8A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0951E1E-61B8-44D4-B2A0-EBE9D927E47B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28E2B9B-7B7F-497B-A548-AAC505C902FD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57537C-68BC-4365-AA64-51620F298206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172F7F32-263E-43BB-A92D-8006592E03C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1E5DF27-3201-439C-B521-85900E1124C6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8B2580-DC0A-46EE-A4B6-DF8F6BE7D082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7BD489-B2B8-46F5-901F-2E6EAEF3E1CE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2AD0BC54-C054-420A-B0E4-CF69C6A1086F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86878AC-0531-4B61-A43E-8D7687DD556C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FE105F9-B762-4C9A-93DC-AD5823DE4AF6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756DC1-70E3-4E4C-8D3D-E3498072644B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98BD766D-0FBE-460D-876C-CD2D2B6BC39D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27FF1A-F4D8-4050-9B1A-4BFE99CDB2BC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D4AD8E-F4A0-4C69-8BBA-FE4F7292A14F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2EF2A3A2-32E7-4A11-80E9-49EFBD74AAE1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1BD758-5B70-4944-B6E9-2B9AFFDCF64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B58A31-40FB-4147-8220-C770C9C1FE99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30EB0AFD-127A-41BE-A0F1-571E97CAD616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5A903E4-1A26-405A-967F-C21A6C7CAD69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485" name="그룹 20484">
            <a:extLst>
              <a:ext uri="{FF2B5EF4-FFF2-40B4-BE49-F238E27FC236}">
                <a16:creationId xmlns:a16="http://schemas.microsoft.com/office/drawing/2014/main" id="{2720F36E-F960-47C5-9EF0-B695EF4DED36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F8B03D2-573A-4C4F-8BA0-4E14657A898E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D7C269-B848-4646-95C9-DF492129A959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0AE39F-2392-43E7-A58B-9D7834703563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27A66C-B4E1-44E4-B5DD-9099BE80B84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E02453-21DB-4D84-9512-25DEB3AD224C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이용자 수의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58" name="그림 57">
              <a:hlinkClick r:id="rId3"/>
              <a:extLst>
                <a:ext uri="{FF2B5EF4-FFF2-40B4-BE49-F238E27FC236}">
                  <a16:creationId xmlns:a16="http://schemas.microsoft.com/office/drawing/2014/main" id="{60BF8AE0-F514-41C7-B29E-759E5E0E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69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요약통계 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이용금액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181924-B822-434A-8137-EB8E0A922D03}"/>
              </a:ext>
            </a:extLst>
          </p:cNvPr>
          <p:cNvGrpSpPr/>
          <p:nvPr/>
        </p:nvGrpSpPr>
        <p:grpSpPr>
          <a:xfrm>
            <a:off x="1172492" y="1811192"/>
            <a:ext cx="7162603" cy="4820665"/>
            <a:chOff x="-10274300" y="2418905"/>
            <a:chExt cx="9245600" cy="6222591"/>
          </a:xfrm>
        </p:grpSpPr>
        <p:pic>
          <p:nvPicPr>
            <p:cNvPr id="27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53561A60-8B1D-4DE2-8D77-174DB7CA90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34" t="10650" r="9841" b="9141"/>
            <a:stretch/>
          </p:blipFill>
          <p:spPr bwMode="auto">
            <a:xfrm>
              <a:off x="-10274300" y="2418905"/>
              <a:ext cx="9245600" cy="6222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6BB6B7A8-0354-4FC9-B827-51EA856FD5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6" t="12526" r="13535" b="65353"/>
            <a:stretch/>
          </p:blipFill>
          <p:spPr bwMode="auto">
            <a:xfrm>
              <a:off x="-10044078" y="2570934"/>
              <a:ext cx="8978900" cy="171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https://lh7-us.googleusercontent.com/_kbDZWsTCs6rzSsWm805OLgyFUseEzTArL_Gj6JBy1XpT8v4GscORUyfII_5NXbWhcN3-ZwSsJDQ5Fcxx4D9-6_MIJ-eGr6akzGaf5Q95cBoHPo52OfbO9Zy0ChzZNdTzPxhONHG=s2048">
              <a:extLst>
                <a:ext uri="{FF2B5EF4-FFF2-40B4-BE49-F238E27FC236}">
                  <a16:creationId xmlns:a16="http://schemas.microsoft.com/office/drawing/2014/main" id="{31B5FE63-29A6-4C2A-A3B6-4A841D8CB4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1" t="62222" r="10225" b="36632"/>
            <a:stretch/>
          </p:blipFill>
          <p:spPr bwMode="auto">
            <a:xfrm>
              <a:off x="-10044078" y="4287066"/>
              <a:ext cx="8978900" cy="8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76FDA5-5405-4350-AA44-35FB7A0C99C2}"/>
              </a:ext>
            </a:extLst>
          </p:cNvPr>
          <p:cNvSpPr/>
          <p:nvPr/>
        </p:nvSpPr>
        <p:spPr>
          <a:xfrm>
            <a:off x="8335449" y="3521996"/>
            <a:ext cx="268233" cy="160955"/>
          </a:xfrm>
          <a:prstGeom prst="rect">
            <a:avLst/>
          </a:prstGeom>
          <a:solidFill>
            <a:srgbClr val="1D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C0A9B-FB7B-4652-9D15-24629F976EEB}"/>
              </a:ext>
            </a:extLst>
          </p:cNvPr>
          <p:cNvSpPr txBox="1"/>
          <p:nvPr/>
        </p:nvSpPr>
        <p:spPr>
          <a:xfrm>
            <a:off x="8546328" y="346397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956F3-6243-4452-8939-63C9CE58EDC5}"/>
              </a:ext>
            </a:extLst>
          </p:cNvPr>
          <p:cNvSpPr txBox="1"/>
          <p:nvPr/>
        </p:nvSpPr>
        <p:spPr>
          <a:xfrm>
            <a:off x="8637827" y="231884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모텔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7F8C71-5469-445B-B604-01CF3486223C}"/>
              </a:ext>
            </a:extLst>
          </p:cNvPr>
          <p:cNvSpPr/>
          <p:nvPr/>
        </p:nvSpPr>
        <p:spPr>
          <a:xfrm>
            <a:off x="8369594" y="2376866"/>
            <a:ext cx="268233" cy="16095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4287F3-D95C-43AC-89C8-F2CE2E562B23}"/>
              </a:ext>
            </a:extLst>
          </p:cNvPr>
          <p:cNvSpPr/>
          <p:nvPr/>
        </p:nvSpPr>
        <p:spPr>
          <a:xfrm>
            <a:off x="8369594" y="2128801"/>
            <a:ext cx="268233" cy="160955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D86029-F4AF-41AA-8167-4953FB071162}"/>
              </a:ext>
            </a:extLst>
          </p:cNvPr>
          <p:cNvSpPr/>
          <p:nvPr/>
        </p:nvSpPr>
        <p:spPr>
          <a:xfrm>
            <a:off x="8372696" y="1888158"/>
            <a:ext cx="265131" cy="160955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4F6B16-67DF-4276-985F-ECDFB4485215}"/>
              </a:ext>
            </a:extLst>
          </p:cNvPr>
          <p:cNvSpPr txBox="1"/>
          <p:nvPr/>
        </p:nvSpPr>
        <p:spPr>
          <a:xfrm>
            <a:off x="8630514" y="1828988"/>
            <a:ext cx="52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895F1A-D440-4B0F-8AF2-47B955F017C7}"/>
              </a:ext>
            </a:extLst>
          </p:cNvPr>
          <p:cNvSpPr txBox="1"/>
          <p:nvPr/>
        </p:nvSpPr>
        <p:spPr>
          <a:xfrm>
            <a:off x="8637827" y="2079493"/>
            <a:ext cx="535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콘도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5E5D14-5170-46DC-894C-F37E14DCBB62}"/>
              </a:ext>
            </a:extLst>
          </p:cNvPr>
          <p:cNvSpPr/>
          <p:nvPr/>
        </p:nvSpPr>
        <p:spPr>
          <a:xfrm>
            <a:off x="8344173" y="5109046"/>
            <a:ext cx="268233" cy="160955"/>
          </a:xfrm>
          <a:prstGeom prst="rect">
            <a:avLst/>
          </a:prstGeom>
          <a:solidFill>
            <a:srgbClr val="E2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E6D199-F56B-48B0-83BC-FFDB6F11695D}"/>
              </a:ext>
            </a:extLst>
          </p:cNvPr>
          <p:cNvSpPr txBox="1"/>
          <p:nvPr/>
        </p:nvSpPr>
        <p:spPr>
          <a:xfrm>
            <a:off x="8604891" y="5045293"/>
            <a:ext cx="66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음식점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733B16-B13B-4D13-BE9C-61372B3F4929}"/>
              </a:ext>
            </a:extLst>
          </p:cNvPr>
          <p:cNvSpPr/>
          <p:nvPr/>
        </p:nvSpPr>
        <p:spPr>
          <a:xfrm>
            <a:off x="10014193" y="4750801"/>
            <a:ext cx="520576" cy="249946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A6A5E1-E9FE-47D6-95BF-9335AC330F33}"/>
              </a:ext>
            </a:extLst>
          </p:cNvPr>
          <p:cNvSpPr/>
          <p:nvPr/>
        </p:nvSpPr>
        <p:spPr>
          <a:xfrm>
            <a:off x="9611562" y="4210879"/>
            <a:ext cx="618288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4A8692-699A-4738-88B7-263AACADF861}"/>
              </a:ext>
            </a:extLst>
          </p:cNvPr>
          <p:cNvSpPr/>
          <p:nvPr/>
        </p:nvSpPr>
        <p:spPr>
          <a:xfrm>
            <a:off x="10007844" y="3675718"/>
            <a:ext cx="520575" cy="249946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7BD5B4F-354C-4417-899A-93F7F8883DAF}"/>
              </a:ext>
            </a:extLst>
          </p:cNvPr>
          <p:cNvGrpSpPr/>
          <p:nvPr/>
        </p:nvGrpSpPr>
        <p:grpSpPr>
          <a:xfrm>
            <a:off x="10141269" y="2051432"/>
            <a:ext cx="1101232" cy="437551"/>
            <a:chOff x="10126969" y="2051432"/>
            <a:chExt cx="1101232" cy="43755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0E93268-FF04-4F55-9ADB-4858020E3A84}"/>
                </a:ext>
              </a:extLst>
            </p:cNvPr>
            <p:cNvGrpSpPr/>
            <p:nvPr/>
          </p:nvGrpSpPr>
          <p:grpSpPr>
            <a:xfrm>
              <a:off x="10126969" y="2051432"/>
              <a:ext cx="1101232" cy="261610"/>
              <a:chOff x="10126969" y="2051432"/>
              <a:chExt cx="1101232" cy="26161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65FBDE1-9FA3-4604-85C8-922CCDAD3461}"/>
                  </a:ext>
                </a:extLst>
              </p:cNvPr>
              <p:cNvSpPr/>
              <p:nvPr/>
            </p:nvSpPr>
            <p:spPr>
              <a:xfrm>
                <a:off x="10805422" y="2085819"/>
                <a:ext cx="298457" cy="179091"/>
              </a:xfrm>
              <a:prstGeom prst="rect">
                <a:avLst/>
              </a:prstGeom>
              <a:solidFill>
                <a:srgbClr val="1F7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50D147-DA57-4E91-89C0-922B0F8C326E}"/>
                  </a:ext>
                </a:extLst>
              </p:cNvPr>
              <p:cNvSpPr txBox="1"/>
              <p:nvPr/>
            </p:nvSpPr>
            <p:spPr>
              <a:xfrm>
                <a:off x="10126969" y="2051432"/>
                <a:ext cx="11012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위기경보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관심</a:t>
                </a:r>
              </a:p>
            </p:txBody>
          </p:sp>
        </p:grp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3F1C06B-AB61-4AE2-B1DA-7152D92C20D8}"/>
                </a:ext>
              </a:extLst>
            </p:cNvPr>
            <p:cNvSpPr/>
            <p:nvPr/>
          </p:nvSpPr>
          <p:spPr>
            <a:xfrm rot="10800000">
              <a:off x="10588040" y="2334595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B55EAB8-5940-44DA-A917-AF3E39E5C63C}"/>
              </a:ext>
            </a:extLst>
          </p:cNvPr>
          <p:cNvGrpSpPr/>
          <p:nvPr/>
        </p:nvGrpSpPr>
        <p:grpSpPr>
          <a:xfrm>
            <a:off x="9910895" y="2588973"/>
            <a:ext cx="1561980" cy="437551"/>
            <a:chOff x="9896595" y="2541810"/>
            <a:chExt cx="1561980" cy="43755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D9588B-E438-4442-9D48-AB591F0D3EF5}"/>
                </a:ext>
              </a:extLst>
            </p:cNvPr>
            <p:cNvSpPr/>
            <p:nvPr/>
          </p:nvSpPr>
          <p:spPr>
            <a:xfrm>
              <a:off x="11048317" y="2576197"/>
              <a:ext cx="298457" cy="179091"/>
            </a:xfrm>
            <a:prstGeom prst="rect">
              <a:avLst/>
            </a:prstGeom>
            <a:solidFill>
              <a:srgbClr val="ECF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30C6E7-1DF3-40AD-9206-2C7B43BE8448}"/>
                </a:ext>
              </a:extLst>
            </p:cNvPr>
            <p:cNvSpPr txBox="1"/>
            <p:nvPr/>
          </p:nvSpPr>
          <p:spPr>
            <a:xfrm>
              <a:off x="9896595" y="2541810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20.1.20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주의</a:t>
              </a: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6BDD0CD5-7A2B-450A-B2BF-B9B0F8D62B3B}"/>
                </a:ext>
              </a:extLst>
            </p:cNvPr>
            <p:cNvSpPr/>
            <p:nvPr/>
          </p:nvSpPr>
          <p:spPr>
            <a:xfrm rot="10800000">
              <a:off x="10588040" y="2824973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F6A382F-D4C7-4E0B-8065-D22BF1431C08}"/>
              </a:ext>
            </a:extLst>
          </p:cNvPr>
          <p:cNvGrpSpPr/>
          <p:nvPr/>
        </p:nvGrpSpPr>
        <p:grpSpPr>
          <a:xfrm>
            <a:off x="9910895" y="3126514"/>
            <a:ext cx="1561980" cy="437551"/>
            <a:chOff x="9896595" y="3108504"/>
            <a:chExt cx="1561980" cy="4375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0E86B94-2A73-4D0B-818E-B1008499C403}"/>
                </a:ext>
              </a:extLst>
            </p:cNvPr>
            <p:cNvSpPr/>
            <p:nvPr/>
          </p:nvSpPr>
          <p:spPr>
            <a:xfrm>
              <a:off x="11048317" y="3142891"/>
              <a:ext cx="298457" cy="179091"/>
            </a:xfrm>
            <a:prstGeom prst="rect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2B11FD-6B8F-4130-999B-E05A7657931D}"/>
                </a:ext>
              </a:extLst>
            </p:cNvPr>
            <p:cNvSpPr txBox="1"/>
            <p:nvPr/>
          </p:nvSpPr>
          <p:spPr>
            <a:xfrm>
              <a:off x="9896595" y="3108504"/>
              <a:ext cx="1561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20.1.27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위기경보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경계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8BB04980-9BBA-470C-9024-04CDBCE86C21}"/>
                </a:ext>
              </a:extLst>
            </p:cNvPr>
            <p:cNvSpPr/>
            <p:nvPr/>
          </p:nvSpPr>
          <p:spPr>
            <a:xfrm rot="10800000">
              <a:off x="10588040" y="339166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82DE9C-00CC-44C5-8A33-9E6D33358CC1}"/>
              </a:ext>
            </a:extLst>
          </p:cNvPr>
          <p:cNvSpPr/>
          <p:nvPr/>
        </p:nvSpPr>
        <p:spPr>
          <a:xfrm>
            <a:off x="11086112" y="3699712"/>
            <a:ext cx="298457" cy="179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2C2C2C-6FCF-4FED-A92B-411434026F96}"/>
              </a:ext>
            </a:extLst>
          </p:cNvPr>
          <p:cNvSpPr txBox="1"/>
          <p:nvPr/>
        </p:nvSpPr>
        <p:spPr>
          <a:xfrm>
            <a:off x="9910895" y="3664055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20.2.23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위기경보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심각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49408D86-A69A-40CC-B353-90B5DB98FE3F}"/>
              </a:ext>
            </a:extLst>
          </p:cNvPr>
          <p:cNvSpPr/>
          <p:nvPr/>
        </p:nvSpPr>
        <p:spPr>
          <a:xfrm rot="10800000">
            <a:off x="10602340" y="3947218"/>
            <a:ext cx="179090" cy="154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70000F1-91A8-4CD7-83B7-4040F1474133}"/>
              </a:ext>
            </a:extLst>
          </p:cNvPr>
          <p:cNvGrpSpPr/>
          <p:nvPr/>
        </p:nvGrpSpPr>
        <p:grpSpPr>
          <a:xfrm>
            <a:off x="9488181" y="4201596"/>
            <a:ext cx="2407408" cy="437551"/>
            <a:chOff x="9488181" y="4158114"/>
            <a:chExt cx="2407408" cy="4375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2DF651-D0F5-4050-9FD9-94ABF8FE2FE6}"/>
                </a:ext>
              </a:extLst>
            </p:cNvPr>
            <p:cNvSpPr txBox="1"/>
            <p:nvPr/>
          </p:nvSpPr>
          <p:spPr>
            <a:xfrm>
              <a:off x="9488181" y="4158114"/>
              <a:ext cx="24074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20.12.23</a:t>
              </a:r>
              <a:r>
                <a:rPr lang="en-US" altLang="ko-KR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사회적 거리두기 의무 시행</a:t>
              </a:r>
              <a:endParaRPr lang="ko-KR" altLang="en-US" sz="11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4E0D1635-0D0F-44F3-9711-826D336178C2}"/>
                </a:ext>
              </a:extLst>
            </p:cNvPr>
            <p:cNvSpPr/>
            <p:nvPr/>
          </p:nvSpPr>
          <p:spPr>
            <a:xfrm rot="10800000">
              <a:off x="10602340" y="4441277"/>
              <a:ext cx="179090" cy="1543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12F989E-5358-4C85-B037-4EF75FBE3F0D}"/>
              </a:ext>
            </a:extLst>
          </p:cNvPr>
          <p:cNvSpPr txBox="1"/>
          <p:nvPr/>
        </p:nvSpPr>
        <p:spPr>
          <a:xfrm>
            <a:off x="9910895" y="4739137"/>
            <a:ext cx="1561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21.2.26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백신접종 실시</a:t>
            </a:r>
            <a:endParaRPr lang="ko-KR" altLang="en-US" sz="11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C3FF74-CCA5-4DC3-972B-A5B3F755279A}"/>
              </a:ext>
            </a:extLst>
          </p:cNvPr>
          <p:cNvSpPr/>
          <p:nvPr/>
        </p:nvSpPr>
        <p:spPr>
          <a:xfrm>
            <a:off x="3835528" y="1897608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6AEC2-A0DD-44B1-BFC5-290F99A63FB6}"/>
              </a:ext>
            </a:extLst>
          </p:cNvPr>
          <p:cNvSpPr/>
          <p:nvPr/>
        </p:nvSpPr>
        <p:spPr>
          <a:xfrm>
            <a:off x="5742630" y="1673910"/>
            <a:ext cx="282933" cy="201294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F13CE9-85E2-4462-91F6-0909CB3E7DB4}"/>
              </a:ext>
            </a:extLst>
          </p:cNvPr>
          <p:cNvSpPr txBox="1"/>
          <p:nvPr/>
        </p:nvSpPr>
        <p:spPr>
          <a:xfrm>
            <a:off x="5017936" y="1638796"/>
            <a:ext cx="1138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r>
              <a: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 급락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3F41BB-8DE2-4B86-863E-91CDE7B55464}"/>
              </a:ext>
            </a:extLst>
          </p:cNvPr>
          <p:cNvSpPr/>
          <p:nvPr/>
        </p:nvSpPr>
        <p:spPr>
          <a:xfrm>
            <a:off x="5629738" y="1896002"/>
            <a:ext cx="366487" cy="4642708"/>
          </a:xfrm>
          <a:prstGeom prst="rect">
            <a:avLst/>
          </a:prstGeom>
          <a:solidFill>
            <a:srgbClr val="E2463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A88028-FB2C-4D83-B4D1-EA144C78C2AB}"/>
              </a:ext>
            </a:extLst>
          </p:cNvPr>
          <p:cNvGrpSpPr/>
          <p:nvPr/>
        </p:nvGrpSpPr>
        <p:grpSpPr>
          <a:xfrm>
            <a:off x="6166758" y="1638796"/>
            <a:ext cx="1084591" cy="261610"/>
            <a:chOff x="6166758" y="1638796"/>
            <a:chExt cx="1084591" cy="26161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22167EE-FA37-49F1-8EB1-007660A48622}"/>
                </a:ext>
              </a:extLst>
            </p:cNvPr>
            <p:cNvSpPr/>
            <p:nvPr/>
          </p:nvSpPr>
          <p:spPr>
            <a:xfrm>
              <a:off x="6811557" y="1670267"/>
              <a:ext cx="282933" cy="201294"/>
            </a:xfrm>
            <a:prstGeom prst="rect">
              <a:avLst/>
            </a:prstGeom>
            <a:solidFill>
              <a:srgbClr val="1F77B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7E8101-F26D-432C-9904-001BE19CA9BB}"/>
                </a:ext>
              </a:extLst>
            </p:cNvPr>
            <p:cNvSpPr txBox="1"/>
            <p:nvPr/>
          </p:nvSpPr>
          <p:spPr>
            <a:xfrm>
              <a:off x="6166758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회복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5C2872-1538-4D0B-AE68-BD79A26EEA93}"/>
              </a:ext>
            </a:extLst>
          </p:cNvPr>
          <p:cNvSpPr/>
          <p:nvPr/>
        </p:nvSpPr>
        <p:spPr>
          <a:xfrm>
            <a:off x="6267217" y="1894396"/>
            <a:ext cx="366487" cy="4642708"/>
          </a:xfrm>
          <a:prstGeom prst="rect">
            <a:avLst/>
          </a:prstGeom>
          <a:solidFill>
            <a:srgbClr val="1F77B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2BF44B8-A256-4AD0-89EA-19556B99A939}"/>
              </a:ext>
            </a:extLst>
          </p:cNvPr>
          <p:cNvGrpSpPr/>
          <p:nvPr/>
        </p:nvGrpSpPr>
        <p:grpSpPr>
          <a:xfrm>
            <a:off x="3480881" y="1638796"/>
            <a:ext cx="1084591" cy="261610"/>
            <a:chOff x="3480881" y="1638796"/>
            <a:chExt cx="1084591" cy="261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689623-AC58-4DEC-BF30-CA4FDF0D70A9}"/>
                </a:ext>
              </a:extLst>
            </p:cNvPr>
            <p:cNvSpPr/>
            <p:nvPr/>
          </p:nvSpPr>
          <p:spPr>
            <a:xfrm>
              <a:off x="4167984" y="1663246"/>
              <a:ext cx="282933" cy="201294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65208E3-38CE-4595-9DDC-3C26493217AF}"/>
                </a:ext>
              </a:extLst>
            </p:cNvPr>
            <p:cNvSpPr txBox="1"/>
            <p:nvPr/>
          </p:nvSpPr>
          <p:spPr>
            <a:xfrm>
              <a:off x="3480881" y="1638796"/>
              <a:ext cx="1084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 급락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D96B65-7DDA-4402-8F92-5B2E812CDDBE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03D726F-2549-47D5-8EC2-75FE3B33776E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19FB92-F2FC-4216-881B-F13E26EA6E11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월별 이용금액의 변화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요약통계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87" name="그림 86">
              <a:hlinkClick r:id="rId3"/>
              <a:extLst>
                <a:ext uri="{FF2B5EF4-FFF2-40B4-BE49-F238E27FC236}">
                  <a16:creationId xmlns:a16="http://schemas.microsoft.com/office/drawing/2014/main" id="{416687D7-95FB-4509-9F19-AFB5A0BCC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829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26" y="2554288"/>
            <a:ext cx="4612239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025" name="Picture 2" descr="https://lh7-us.googleusercontent.com/uo1xWw6enKFu69dRK9hFdOTPAWAFzF9fhcPiDOx9731em0c8hx_Eccl18ht-O2u6lJ5AqoRONKowqEhkmnI5HorBmYg0lY4NTmabE2hVCPM8kNk8ywQcSfsOquCfmAe2_IXN6rcG=s2048">
            <a:extLst>
              <a:ext uri="{FF2B5EF4-FFF2-40B4-BE49-F238E27FC236}">
                <a16:creationId xmlns:a16="http://schemas.microsoft.com/office/drawing/2014/main" id="{4CFFC8EA-38DD-4DE5-BEBF-3083CDE4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2405857"/>
            <a:ext cx="5023822" cy="30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E2226C-EC66-46D6-86B2-C7B32C662E10}"/>
              </a:ext>
            </a:extLst>
          </p:cNvPr>
          <p:cNvSpPr/>
          <p:nvPr/>
        </p:nvSpPr>
        <p:spPr>
          <a:xfrm>
            <a:off x="4848933" y="1944688"/>
            <a:ext cx="3103735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제주도 </a:t>
            </a:r>
            <a:r>
              <a:rPr lang="ko-KR" altLang="en-US" sz="1100" b="1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법정코드별로</a:t>
            </a:r>
            <a:r>
              <a:rPr lang="ko-KR" altLang="en-US" sz="11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업종별 현황을 확인 후 지도화</a:t>
            </a:r>
            <a:endParaRPr lang="en-US" altLang="ko-KR" sz="1100" b="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27" name="화살표: 갈매기형 수장 1026">
            <a:extLst>
              <a:ext uri="{FF2B5EF4-FFF2-40B4-BE49-F238E27FC236}">
                <a16:creationId xmlns:a16="http://schemas.microsoft.com/office/drawing/2014/main" id="{21DCA94B-A9A7-42CE-B3FC-1C92A3403A45}"/>
              </a:ext>
            </a:extLst>
          </p:cNvPr>
          <p:cNvSpPr/>
          <p:nvPr/>
        </p:nvSpPr>
        <p:spPr>
          <a:xfrm>
            <a:off x="6118617" y="3420099"/>
            <a:ext cx="673100" cy="673100"/>
          </a:xfrm>
          <a:prstGeom prst="chevron">
            <a:avLst/>
          </a:prstGeom>
          <a:solidFill>
            <a:srgbClr val="FA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213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6" y="511315"/>
            <a:ext cx="920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https://lh7-us.googleusercontent.com/xf9ACJ7seQsUPHiZiqdb9iuqAZA6qHlClmjQf0nNqCEdH4rmuhp4MBcOcig6VHmnfYBovabyFKOnhZ1BwgZBA1KoslHuNdwateUF-VZm3qIhNZKljiOItqSTjR4p8BvxiZiUbn2M=s2048">
            <a:extLst>
              <a:ext uri="{FF2B5EF4-FFF2-40B4-BE49-F238E27FC236}">
                <a16:creationId xmlns:a16="http://schemas.microsoft.com/office/drawing/2014/main" id="{F7C50BCC-57E3-4F29-A5F3-5AF6D88E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87" y="2401888"/>
            <a:ext cx="6622278" cy="44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CC90A8-5FFC-493C-8817-85C09E026A37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74CEAB-C8C3-4FF7-B9C2-1564DD9181E1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261F9D-173F-4B4B-8D1E-240B25A5E0CB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BCE93A0-8253-4939-A567-681AED02EF84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BB465E3-42D3-4562-88D2-C2EFBC72CB67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숙소 매출금액별 지도화 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호텔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콘도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,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모텔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pic>
            <p:nvPicPr>
              <p:cNvPr id="29" name="그림 28">
                <a:hlinkClick r:id="rId3"/>
                <a:extLst>
                  <a:ext uri="{FF2B5EF4-FFF2-40B4-BE49-F238E27FC236}">
                    <a16:creationId xmlns:a16="http://schemas.microsoft.com/office/drawing/2014/main" id="{339B93A3-2D50-48C6-9B6E-F407CC052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464D38-C560-42F1-920B-BA8A867D956B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B68195-3524-42BE-9A52-830ADD88060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E641FB-96F7-4219-B5F6-5E1FD4DC9A80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30D9B1-33ED-4143-972E-597C0E1A66B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3BCE81-828D-4C57-9931-A0F08FD37D10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05AC20B-7559-448F-A40D-9075720538C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AFCC5EA-1EA6-4A56-81F6-49AD5F803FDE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EB28A0-C4BC-49B7-9216-1B15A5EC1BD2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8A1FE2-E364-498A-B78D-520FC273172F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1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619D73-B199-402F-8AC4-9762C1840FE5}"/>
              </a:ext>
            </a:extLst>
          </p:cNvPr>
          <p:cNvSpPr/>
          <p:nvPr/>
        </p:nvSpPr>
        <p:spPr>
          <a:xfrm>
            <a:off x="7047523" y="6185102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색달동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(39,752,352,512)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C2D3BE6-8EE1-48AF-9AA4-C1F52EB8BE3E}"/>
              </a:ext>
            </a:extLst>
          </p:cNvPr>
          <p:cNvCxnSpPr>
            <a:cxnSpLocks/>
            <a:endCxn id="47" idx="0"/>
          </p:cNvCxnSpPr>
          <p:nvPr/>
        </p:nvCxnSpPr>
        <p:spPr>
          <a:xfrm rot="16200000" flipH="1">
            <a:off x="7288946" y="5288080"/>
            <a:ext cx="940366" cy="853678"/>
          </a:xfrm>
          <a:prstGeom prst="bentConnector3">
            <a:avLst>
              <a:gd name="adj1" fmla="val 67219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DBA94F5-1AD6-4F87-99E8-ADE156C8E992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00478E73-C0E7-4B90-AAAD-736D478EC50F}"/>
              </a:ext>
            </a:extLst>
          </p:cNvPr>
          <p:cNvGraphicFramePr>
            <a:graphicFrameLocks noGrp="1"/>
          </p:cNvGraphicFramePr>
          <p:nvPr/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250,000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1,471,434,828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4,336,725,975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9,532,683,367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14,214,777,700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39,752,352,512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8DD4D9-9398-47B5-B273-2A3FF8733869}"/>
              </a:ext>
            </a:extLst>
          </p:cNvPr>
          <p:cNvSpPr/>
          <p:nvPr/>
        </p:nvSpPr>
        <p:spPr>
          <a:xfrm>
            <a:off x="6423516" y="2192591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연동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(14,214,777,700)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A29E417-4BD6-4AEF-B6F5-EAE0283C1FBA}"/>
              </a:ext>
            </a:extLst>
          </p:cNvPr>
          <p:cNvCxnSpPr>
            <a:cxnSpLocks/>
            <a:endCxn id="44" idx="2"/>
          </p:cNvCxnSpPr>
          <p:nvPr/>
        </p:nvCxnSpPr>
        <p:spPr>
          <a:xfrm rot="16200000" flipV="1">
            <a:off x="7305809" y="2771908"/>
            <a:ext cx="913244" cy="40094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CF4958-9A51-42B2-BDA1-44DF913246A1}"/>
              </a:ext>
            </a:extLst>
          </p:cNvPr>
          <p:cNvSpPr/>
          <p:nvPr/>
        </p:nvSpPr>
        <p:spPr>
          <a:xfrm>
            <a:off x="4441682" y="6212224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안덕면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(13,292,531,075)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47C2305-1ADA-498E-A890-DFEE86B4ACD8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5580128" y="5314950"/>
            <a:ext cx="1072383" cy="89727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01330E-6643-45CA-A470-19E4BC927C58}"/>
              </a:ext>
            </a:extLst>
          </p:cNvPr>
          <p:cNvSpPr/>
          <p:nvPr/>
        </p:nvSpPr>
        <p:spPr>
          <a:xfrm>
            <a:off x="9235749" y="5642496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서귀포시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남원읍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(9,532,683,367)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EBF6BAB-4276-4892-90C3-2285C757B93D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H="1">
            <a:off x="9477172" y="4745474"/>
            <a:ext cx="940366" cy="85367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A788FD-2FB9-491D-98BB-79F0D19DDC00}"/>
              </a:ext>
            </a:extLst>
          </p:cNvPr>
          <p:cNvSpPr/>
          <p:nvPr/>
        </p:nvSpPr>
        <p:spPr>
          <a:xfrm>
            <a:off x="9401230" y="2044569"/>
            <a:ext cx="2276890" cy="2960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제주시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조천읍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(7,300,527,881)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5BE45E-51D7-4B21-A2E4-890454DAFEEE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9401230" y="2340612"/>
            <a:ext cx="1138445" cy="90882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F4A56E5-001C-4B9E-B5E0-24D32FF7DF8D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05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25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050" name="Picture 2" descr="https://lh7-us.googleusercontent.com/ymZWtvUKHwrJVTKe6CsHkEuqtXk4jwAm9uyNskm2uj0Zp0O4zogiIW1uHVLvR0XvyknYwYmVWeUGwx1BTh1EojQl7oWYq1vJNBE4iX7RYpsiyPOahqlEe5ANKoo974UjPOcgpZ77=s2048">
            <a:extLst>
              <a:ext uri="{FF2B5EF4-FFF2-40B4-BE49-F238E27FC236}">
                <a16:creationId xmlns:a16="http://schemas.microsoft.com/office/drawing/2014/main" id="{0EC89310-DB54-47C8-9DBB-C387C527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02" y="2443194"/>
            <a:ext cx="6601323" cy="430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카페 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4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227511-EA41-4F40-812F-A7A19CFA3919}"/>
              </a:ext>
            </a:extLst>
          </p:cNvPr>
          <p:cNvSpPr/>
          <p:nvPr/>
        </p:nvSpPr>
        <p:spPr>
          <a:xfrm>
            <a:off x="3949701" y="6627168"/>
            <a:ext cx="8242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,"</a:t>
            </a:r>
            <a:r>
              <a:rPr lang="ko-KR" altLang="en-US" sz="900" i="1" dirty="0">
                <a:solidFill>
                  <a:srgbClr val="000000"/>
                </a:solidFill>
                <a:latin typeface="Noto Sans KR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",(2021): 109</a:t>
            </a:r>
            <a:endParaRPr lang="ko-KR" altLang="en-US" sz="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0EE473-ABEE-4A08-AFA2-49E65318C882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0EA9F5-84D7-4557-ACE4-AA1DC2FE1553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BAAA35-0DE1-4FAC-9C96-8DFFE7A8BA2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2BF418-9CD2-4936-B274-1F95E45DDEC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9ED56BF-F1F3-480A-BFC6-86276C887B31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8D9C71C-F221-425E-ACBA-7FDB13AA3F1C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778526-3CD7-4B85-AD80-49057E83F382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D4B68-FB90-42E4-98E8-521A38A3FFF0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EAD864-8248-4A69-BD24-690719D2867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용담이동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707</a:t>
            </a:r>
            <a:r>
              <a:rPr lang="en-US" altLang="ko-KR" sz="1100" dirty="0"/>
              <a:t>,</a:t>
            </a:r>
            <a:r>
              <a:rPr lang="ko-KR" altLang="en-US" sz="1100" dirty="0"/>
              <a:t>465</a:t>
            </a:r>
            <a:r>
              <a:rPr lang="en-US" altLang="ko-KR" sz="1100" dirty="0"/>
              <a:t>,</a:t>
            </a:r>
            <a:r>
              <a:rPr lang="ko-KR" altLang="en-US" sz="1100" dirty="0"/>
              <a:t>246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</a:t>
            </a:r>
            <a:r>
              <a:rPr lang="en-US" altLang="ko-KR" sz="1100" dirty="0"/>
              <a:t>,</a:t>
            </a:r>
            <a:r>
              <a:rPr lang="ko-KR" altLang="en-US" sz="1100" dirty="0"/>
              <a:t>093</a:t>
            </a:r>
            <a:r>
              <a:rPr lang="en-US" altLang="ko-KR" sz="1100" dirty="0"/>
              <a:t>,</a:t>
            </a:r>
            <a:r>
              <a:rPr lang="ko-KR" altLang="en-US" sz="1100" dirty="0"/>
              <a:t>992</a:t>
            </a:r>
            <a:r>
              <a:rPr lang="en-US" altLang="ko-KR" sz="1100" dirty="0"/>
              <a:t>,</a:t>
            </a:r>
            <a:r>
              <a:rPr lang="ko-KR" altLang="en-US" sz="1100" dirty="0"/>
              <a:t>880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991</a:t>
            </a:r>
            <a:r>
              <a:rPr lang="en-US" altLang="ko-KR" sz="1100" dirty="0"/>
              <a:t>,</a:t>
            </a:r>
            <a:r>
              <a:rPr lang="ko-KR" altLang="en-US" sz="1100" dirty="0"/>
              <a:t>105</a:t>
            </a:r>
            <a:r>
              <a:rPr lang="en-US" altLang="ko-KR" sz="1100" dirty="0"/>
              <a:t>,</a:t>
            </a:r>
            <a:r>
              <a:rPr lang="ko-KR" altLang="en-US" sz="1100" dirty="0"/>
              <a:t>138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897</a:t>
            </a:r>
            <a:r>
              <a:rPr lang="en-US" altLang="ko-KR" sz="1100" dirty="0"/>
              <a:t>,</a:t>
            </a:r>
            <a:r>
              <a:rPr lang="ko-KR" altLang="en-US" sz="1100" dirty="0"/>
              <a:t>823</a:t>
            </a:r>
            <a:r>
              <a:rPr lang="en-US" altLang="ko-KR" sz="1100" dirty="0"/>
              <a:t>,</a:t>
            </a:r>
            <a:r>
              <a:rPr lang="ko-KR" altLang="en-US" sz="1100" dirty="0"/>
              <a:t>990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896</a:t>
            </a:r>
            <a:r>
              <a:rPr lang="en-US" altLang="ko-KR" sz="1100" dirty="0"/>
              <a:t>,</a:t>
            </a:r>
            <a:r>
              <a:rPr lang="ko-KR" altLang="en-US" sz="1100" dirty="0"/>
              <a:t>520</a:t>
            </a:r>
            <a:r>
              <a:rPr lang="en-US" altLang="ko-KR" sz="1100" dirty="0"/>
              <a:t>,</a:t>
            </a:r>
            <a:r>
              <a:rPr lang="ko-KR" altLang="en-US" sz="1100" dirty="0"/>
              <a:t>150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97B82C-B793-4AEA-B679-69632285ABCB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8127C7E-84EE-49F0-9125-233E1AFEE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8080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25,200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95,844,090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303,949,500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562,661,100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1,093,992,880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1,707,465,246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AED097B-CA4C-4D38-9CF0-BE608D842103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045893-6190-4761-8665-70D10C6E9D0B}"/>
              </a:ext>
            </a:extLst>
          </p:cNvPr>
          <p:cNvSpPr/>
          <p:nvPr/>
        </p:nvSpPr>
        <p:spPr>
          <a:xfrm>
            <a:off x="5774936" y="2534051"/>
            <a:ext cx="202108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897</a:t>
            </a:r>
            <a:r>
              <a:rPr lang="en-US" altLang="ko-KR" sz="1000" dirty="0"/>
              <a:t>,</a:t>
            </a:r>
            <a:r>
              <a:rPr lang="ko-KR" altLang="en-US" sz="1000" dirty="0"/>
              <a:t>823</a:t>
            </a:r>
            <a:r>
              <a:rPr lang="en-US" altLang="ko-KR" sz="1000" dirty="0"/>
              <a:t>,</a:t>
            </a:r>
            <a:r>
              <a:rPr lang="ko-KR" altLang="en-US" sz="1000" dirty="0"/>
              <a:t>990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A67A63B-7700-4AF6-9F5E-B661BB47C4A2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6785477" y="2857217"/>
            <a:ext cx="1205999" cy="48712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FBE23-81E2-4940-8D5B-995B00C77704}"/>
              </a:ext>
            </a:extLst>
          </p:cNvPr>
          <p:cNvSpPr/>
          <p:nvPr/>
        </p:nvSpPr>
        <p:spPr>
          <a:xfrm>
            <a:off x="7464092" y="1826548"/>
            <a:ext cx="2403808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용담이동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707</a:t>
            </a:r>
            <a:r>
              <a:rPr lang="en-US" altLang="ko-KR" sz="1000" dirty="0"/>
              <a:t>,</a:t>
            </a:r>
            <a:r>
              <a:rPr lang="ko-KR" altLang="en-US" sz="1000" dirty="0"/>
              <a:t>465</a:t>
            </a:r>
            <a:r>
              <a:rPr lang="en-US" altLang="ko-KR" sz="1000" dirty="0"/>
              <a:t>,</a:t>
            </a:r>
            <a:r>
              <a:rPr lang="ko-KR" altLang="en-US" sz="1000" dirty="0"/>
              <a:t>246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8BF6FF3-EFE2-4336-9E42-1C4A2A85C034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7858700" y="2254854"/>
            <a:ext cx="940071" cy="674521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1E05B-C724-483D-BD58-A2B3C20D5C96}"/>
              </a:ext>
            </a:extLst>
          </p:cNvPr>
          <p:cNvSpPr/>
          <p:nvPr/>
        </p:nvSpPr>
        <p:spPr>
          <a:xfrm>
            <a:off x="4449872" y="3057355"/>
            <a:ext cx="2183005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</a:t>
            </a:r>
            <a:r>
              <a:rPr lang="en-US" altLang="ko-KR" sz="1000" dirty="0"/>
              <a:t>,</a:t>
            </a:r>
            <a:r>
              <a:rPr lang="ko-KR" altLang="en-US" sz="1000" dirty="0"/>
              <a:t>093</a:t>
            </a:r>
            <a:r>
              <a:rPr lang="en-US" altLang="ko-KR" sz="1000" dirty="0"/>
              <a:t>,</a:t>
            </a:r>
            <a:r>
              <a:rPr lang="ko-KR" altLang="en-US" sz="1000" dirty="0"/>
              <a:t>992</a:t>
            </a:r>
            <a:r>
              <a:rPr lang="en-US" altLang="ko-KR" sz="1000" dirty="0"/>
              <a:t>,</a:t>
            </a:r>
            <a:r>
              <a:rPr lang="ko-KR" altLang="en-US" sz="1000" dirty="0"/>
              <a:t>880</a:t>
            </a:r>
            <a:r>
              <a:rPr lang="en-US" altLang="ko-KR" sz="1000" dirty="0"/>
              <a:t>)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05C7D80-4DC0-4C35-AAF6-8283C8958F37}"/>
              </a:ext>
            </a:extLst>
          </p:cNvPr>
          <p:cNvCxnSpPr>
            <a:cxnSpLocks/>
            <a:endCxn id="44" idx="2"/>
          </p:cNvCxnSpPr>
          <p:nvPr/>
        </p:nvCxnSpPr>
        <p:spPr>
          <a:xfrm rot="10800000">
            <a:off x="5541375" y="3380521"/>
            <a:ext cx="1397558" cy="321115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D915DD9-A740-4847-AA7A-F671186FF8B1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991</a:t>
            </a:r>
            <a:r>
              <a:rPr lang="en-US" altLang="ko-KR" sz="1000" dirty="0"/>
              <a:t>,</a:t>
            </a:r>
            <a:r>
              <a:rPr lang="ko-KR" altLang="en-US" sz="1000" dirty="0"/>
              <a:t>105</a:t>
            </a:r>
            <a:r>
              <a:rPr lang="en-US" altLang="ko-KR" sz="1000" dirty="0"/>
              <a:t>,</a:t>
            </a:r>
            <a:r>
              <a:rPr lang="ko-KR" altLang="en-US" sz="1000" dirty="0"/>
              <a:t>138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9C21AE98-9714-48C7-89DB-9CE278813BE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D16C40B-EE22-432E-A6EE-C16D28EF613D}"/>
              </a:ext>
            </a:extLst>
          </p:cNvPr>
          <p:cNvSpPr/>
          <p:nvPr/>
        </p:nvSpPr>
        <p:spPr>
          <a:xfrm>
            <a:off x="9964594" y="2083849"/>
            <a:ext cx="2086311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896</a:t>
            </a:r>
            <a:r>
              <a:rPr lang="en-US" altLang="ko-KR" sz="1000" dirty="0"/>
              <a:t>,</a:t>
            </a:r>
            <a:r>
              <a:rPr lang="ko-KR" altLang="en-US" sz="1000" dirty="0"/>
              <a:t>520</a:t>
            </a:r>
            <a:r>
              <a:rPr lang="en-US" altLang="ko-KR" sz="1000" dirty="0"/>
              <a:t>,</a:t>
            </a:r>
            <a:r>
              <a:rPr lang="ko-KR" altLang="en-US" sz="1000" dirty="0"/>
              <a:t>150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C7E6CD3-B9A1-44AD-B456-439C7552238A}"/>
              </a:ext>
            </a:extLst>
          </p:cNvPr>
          <p:cNvCxnSpPr>
            <a:cxnSpLocks/>
            <a:endCxn id="59" idx="2"/>
          </p:cNvCxnSpPr>
          <p:nvPr/>
        </p:nvCxnSpPr>
        <p:spPr>
          <a:xfrm rot="5400000" flipH="1" flipV="1">
            <a:off x="10538883" y="2593282"/>
            <a:ext cx="655135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5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62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관광지 입장객수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관광지 입장객수 총합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8194" name="Picture 2" descr="https://lh7-us.googleusercontent.com/4ZpeGrKGYYiw9J_2lQEJUKqoOsUX_5Z5WlVv6hUPVgW3IDQV3lPguRC_u65bSLYVEVigcCcIfH5YOGiFQny3O1p0GstXmKiaIvLDpWfLXz-912DizKexuRDI58rnryU-BmfmjsFK=s2048">
            <a:extLst>
              <a:ext uri="{FF2B5EF4-FFF2-40B4-BE49-F238E27FC236}">
                <a16:creationId xmlns:a16="http://schemas.microsoft.com/office/drawing/2014/main" id="{705E4179-C952-416C-9AA0-14314BD1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87" y="2015958"/>
            <a:ext cx="6660323" cy="43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6B67B6-5DD7-408A-94C3-8B3543464D7B}"/>
              </a:ext>
            </a:extLst>
          </p:cNvPr>
          <p:cNvSpPr/>
          <p:nvPr/>
        </p:nvSpPr>
        <p:spPr>
          <a:xfrm>
            <a:off x="688477" y="1949940"/>
            <a:ext cx="3692036" cy="570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입장객수를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638155-2F64-464D-80DC-251666EEE81E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449564-1D51-46D0-A8DF-D596D7B8E6DF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EA4F19-BD97-49DE-B867-31B6D54A43D8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228FD12-7864-481D-A924-3E649E7BAC07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2A46AE-8924-4C12-8AA3-234437DFE42F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2839C9-7F75-46A1-A66D-058D2F9EEA2D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43DB06-D952-4D3B-B0E9-5A8DAD60F549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B7104E-7542-4366-A9DC-1DB94798572E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6</a:t>
            </a:r>
            <a:r>
              <a:rPr lang="en-US" altLang="ko-KR" sz="1100" dirty="0"/>
              <a:t>,</a:t>
            </a:r>
            <a:r>
              <a:rPr lang="ko-KR" altLang="en-US" sz="1100" dirty="0"/>
              <a:t>058</a:t>
            </a:r>
            <a:r>
              <a:rPr lang="en-US" altLang="ko-KR" sz="1100" dirty="0"/>
              <a:t>,</a:t>
            </a:r>
            <a:r>
              <a:rPr lang="ko-KR" altLang="en-US" sz="1100" dirty="0"/>
              <a:t>446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구좌읍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5</a:t>
            </a:r>
            <a:r>
              <a:rPr lang="en-US" altLang="ko-KR" sz="1100" dirty="0"/>
              <a:t>,</a:t>
            </a:r>
            <a:r>
              <a:rPr lang="ko-KR" altLang="en-US" sz="1100" dirty="0"/>
              <a:t>097</a:t>
            </a:r>
            <a:r>
              <a:rPr lang="en-US" altLang="ko-KR" sz="1100" dirty="0"/>
              <a:t>,</a:t>
            </a:r>
            <a:r>
              <a:rPr lang="ko-KR" altLang="en-US" sz="1100" dirty="0"/>
              <a:t>197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중문동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692</a:t>
            </a:r>
            <a:r>
              <a:rPr lang="en-US" altLang="ko-KR" sz="1100" dirty="0"/>
              <a:t>,</a:t>
            </a:r>
            <a:r>
              <a:rPr lang="ko-KR" altLang="en-US" sz="1100" dirty="0"/>
              <a:t>796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서홍동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4</a:t>
            </a:r>
            <a:r>
              <a:rPr lang="en-US" altLang="ko-KR" sz="1100" dirty="0"/>
              <a:t>,</a:t>
            </a:r>
            <a:r>
              <a:rPr lang="ko-KR" altLang="en-US" sz="1100" dirty="0"/>
              <a:t>400</a:t>
            </a:r>
            <a:r>
              <a:rPr lang="en-US" altLang="ko-KR" sz="1100" dirty="0"/>
              <a:t>,</a:t>
            </a:r>
            <a:r>
              <a:rPr lang="ko-KR" altLang="en-US" sz="1100" dirty="0"/>
              <a:t>085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서귀포시 </a:t>
            </a:r>
            <a:r>
              <a:rPr lang="ko-KR" altLang="en-US" sz="1100" dirty="0" err="1"/>
              <a:t>안덕면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3</a:t>
            </a:r>
            <a:r>
              <a:rPr lang="en-US" altLang="ko-KR" sz="1100" dirty="0"/>
              <a:t>,</a:t>
            </a:r>
            <a:r>
              <a:rPr lang="ko-KR" altLang="en-US" sz="1100" dirty="0"/>
              <a:t>798</a:t>
            </a:r>
            <a:r>
              <a:rPr lang="en-US" altLang="ko-KR" sz="1100" dirty="0"/>
              <a:t>,</a:t>
            </a:r>
            <a:r>
              <a:rPr lang="ko-KR" altLang="en-US" sz="1100" dirty="0"/>
              <a:t>066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318071-33A3-4019-B3B2-DC4F59E3821D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892F89E-3981-4DB7-81C7-B476EBDAD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29317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145,990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430,412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1,742,308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3,109,082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5,097,197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6,058,446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5D5BF20-1DF3-4641-A62D-586A3DCB516C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E6252C-0E1D-41E5-B2EA-475C9F354416}"/>
              </a:ext>
            </a:extLst>
          </p:cNvPr>
          <p:cNvSpPr/>
          <p:nvPr/>
        </p:nvSpPr>
        <p:spPr>
          <a:xfrm>
            <a:off x="9867900" y="5357731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6</a:t>
            </a:r>
            <a:r>
              <a:rPr lang="en-US" altLang="ko-KR" sz="1000" dirty="0"/>
              <a:t>,</a:t>
            </a:r>
            <a:r>
              <a:rPr lang="ko-KR" altLang="en-US" sz="1000" dirty="0"/>
              <a:t>058</a:t>
            </a:r>
            <a:r>
              <a:rPr lang="en-US" altLang="ko-KR" sz="1000" dirty="0"/>
              <a:t>,</a:t>
            </a:r>
            <a:r>
              <a:rPr lang="ko-KR" altLang="en-US" sz="1000" dirty="0"/>
              <a:t>446</a:t>
            </a:r>
            <a:r>
              <a:rPr lang="en-US" altLang="ko-KR" sz="1000" dirty="0"/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C6E535-D6BE-46AF-B1FA-AC37046ED0A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959403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C1EF20-489D-42F8-9118-18B0FCD97283}"/>
              </a:ext>
            </a:extLst>
          </p:cNvPr>
          <p:cNvSpPr/>
          <p:nvPr/>
        </p:nvSpPr>
        <p:spPr>
          <a:xfrm>
            <a:off x="5133363" y="2611669"/>
            <a:ext cx="2144776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안덕면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3</a:t>
            </a:r>
            <a:r>
              <a:rPr lang="en-US" altLang="ko-KR" sz="1000" dirty="0"/>
              <a:t>,</a:t>
            </a:r>
            <a:r>
              <a:rPr lang="ko-KR" altLang="en-US" sz="1000" dirty="0"/>
              <a:t>798</a:t>
            </a:r>
            <a:r>
              <a:rPr lang="en-US" altLang="ko-KR" sz="1000" dirty="0"/>
              <a:t>,</a:t>
            </a:r>
            <a:r>
              <a:rPr lang="ko-KR" altLang="en-US" sz="1000" dirty="0"/>
              <a:t>066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9291E4A-FEF9-45B3-BE44-B4D59EF9ECF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V="1">
            <a:off x="5427543" y="3713042"/>
            <a:ext cx="2084840" cy="52842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796554-50F7-4246-A0A7-2DCA0416987E}"/>
              </a:ext>
            </a:extLst>
          </p:cNvPr>
          <p:cNvSpPr/>
          <p:nvPr/>
        </p:nvSpPr>
        <p:spPr>
          <a:xfrm>
            <a:off x="10052099" y="2083849"/>
            <a:ext cx="191130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구좌읍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5</a:t>
            </a:r>
            <a:r>
              <a:rPr lang="en-US" altLang="ko-KR" sz="1000" dirty="0"/>
              <a:t>,</a:t>
            </a:r>
            <a:r>
              <a:rPr lang="ko-KR" altLang="en-US" sz="1000" dirty="0"/>
              <a:t>097</a:t>
            </a:r>
            <a:r>
              <a:rPr lang="en-US" altLang="ko-KR" sz="1000" dirty="0"/>
              <a:t>,</a:t>
            </a:r>
            <a:r>
              <a:rPr lang="ko-KR" altLang="en-US" sz="1000" dirty="0"/>
              <a:t>197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20448A64-89A2-4C56-9233-F5444E3CE198}"/>
              </a:ext>
            </a:extLst>
          </p:cNvPr>
          <p:cNvCxnSpPr>
            <a:cxnSpLocks/>
            <a:endCxn id="41" idx="2"/>
          </p:cNvCxnSpPr>
          <p:nvPr/>
        </p:nvCxnSpPr>
        <p:spPr>
          <a:xfrm rot="5400000" flipH="1" flipV="1">
            <a:off x="10538880" y="2593285"/>
            <a:ext cx="655141" cy="28260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C9CEE2-657B-4F3F-9775-0E722C6A0292}"/>
              </a:ext>
            </a:extLst>
          </p:cNvPr>
          <p:cNvSpPr/>
          <p:nvPr/>
        </p:nvSpPr>
        <p:spPr>
          <a:xfrm>
            <a:off x="8493217" y="5865586"/>
            <a:ext cx="2144776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서홍동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400</a:t>
            </a:r>
            <a:r>
              <a:rPr lang="en-US" altLang="ko-KR" sz="1000" dirty="0"/>
              <a:t>,</a:t>
            </a:r>
            <a:r>
              <a:rPr lang="ko-KR" altLang="en-US" sz="1000" dirty="0"/>
              <a:t>085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557E088-92D2-4E13-B111-64987375328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344526" y="5128972"/>
            <a:ext cx="1221079" cy="73661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6D124B-E608-496F-AC6E-89D05C24889D}"/>
              </a:ext>
            </a:extLst>
          </p:cNvPr>
          <p:cNvSpPr/>
          <p:nvPr/>
        </p:nvSpPr>
        <p:spPr>
          <a:xfrm>
            <a:off x="6226775" y="6266914"/>
            <a:ext cx="2183005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</a:t>
            </a:r>
            <a:r>
              <a:rPr lang="ko-KR" altLang="en-US" sz="1000" dirty="0" err="1"/>
              <a:t>중문동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4</a:t>
            </a:r>
            <a:r>
              <a:rPr lang="en-US" altLang="ko-KR" sz="1000" dirty="0"/>
              <a:t>,</a:t>
            </a:r>
            <a:r>
              <a:rPr lang="ko-KR" altLang="en-US" sz="1000" dirty="0"/>
              <a:t>692</a:t>
            </a:r>
            <a:r>
              <a:rPr lang="en-US" altLang="ko-KR" sz="1000" dirty="0"/>
              <a:t>,</a:t>
            </a:r>
            <a:r>
              <a:rPr lang="ko-KR" altLang="en-US" sz="1000" dirty="0"/>
              <a:t>796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D9E7179-B21A-416A-ABAC-DAA2363ACCC3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6783001" y="5554952"/>
            <a:ext cx="1247239" cy="176684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49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930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업종별 현황 지도화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40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en-US" altLang="ko-KR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– </a:t>
            </a:r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한식 매출금액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2DB61-8DB3-4A73-A520-4EABF8A84C09}"/>
              </a:ext>
            </a:extLst>
          </p:cNvPr>
          <p:cNvGrpSpPr/>
          <p:nvPr/>
        </p:nvGrpSpPr>
        <p:grpSpPr>
          <a:xfrm>
            <a:off x="688477" y="1275589"/>
            <a:ext cx="3058023" cy="615548"/>
            <a:chOff x="688477" y="1275589"/>
            <a:chExt cx="3058023" cy="61554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F0BC34-2C74-4C96-BC7A-879AE45CB41C}"/>
                </a:ext>
              </a:extLst>
            </p:cNvPr>
            <p:cNvSpPr/>
            <p:nvPr/>
          </p:nvSpPr>
          <p:spPr>
            <a:xfrm>
              <a:off x="1162966" y="1629527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회색은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결측치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DB7CAC4-509A-413A-9771-DD7F1F26B99F}"/>
                </a:ext>
              </a:extLst>
            </p:cNvPr>
            <p:cNvGrpSpPr/>
            <p:nvPr/>
          </p:nvGrpSpPr>
          <p:grpSpPr>
            <a:xfrm>
              <a:off x="688477" y="1275589"/>
              <a:ext cx="3058023" cy="511200"/>
              <a:chOff x="688477" y="1275589"/>
              <a:chExt cx="3058023" cy="5112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A7E7266-067B-40CD-B483-C4A704D44A73}"/>
                  </a:ext>
                </a:extLst>
              </p:cNvPr>
              <p:cNvSpPr/>
              <p:nvPr/>
            </p:nvSpPr>
            <p:spPr>
              <a:xfrm>
                <a:off x="707053" y="1294165"/>
                <a:ext cx="474048" cy="474048"/>
              </a:xfrm>
              <a:prstGeom prst="ellipse">
                <a:avLst/>
              </a:prstGeom>
              <a:solidFill>
                <a:srgbClr val="FF9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287209-0F9A-4111-8A3E-DFBA69C87809}"/>
                  </a:ext>
                </a:extLst>
              </p:cNvPr>
              <p:cNvSpPr/>
              <p:nvPr/>
            </p:nvSpPr>
            <p:spPr>
              <a:xfrm>
                <a:off x="1162967" y="1400928"/>
                <a:ext cx="258353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한식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음식</a:t>
                </a:r>
                <a:r>
                  <a:rPr lang="en-US" altLang="ko-KR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 </a:t>
                </a:r>
                <a:r>
                  <a:rPr lang="ko-KR" altLang="en-US" sz="11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매출금액별 지도화</a:t>
                </a:r>
                <a:endPara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>
                <a:hlinkClick r:id="rId2"/>
                <a:extLst>
                  <a:ext uri="{FF2B5EF4-FFF2-40B4-BE49-F238E27FC236}">
                    <a16:creationId xmlns:a16="http://schemas.microsoft.com/office/drawing/2014/main" id="{C3B0FD15-DEDC-494A-BCE2-56927E69E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77" y="1275589"/>
                <a:ext cx="511200" cy="511200"/>
              </a:xfrm>
              <a:prstGeom prst="rect">
                <a:avLst/>
              </a:prstGeom>
            </p:spPr>
          </p:pic>
        </p:grpSp>
      </p:grpSp>
      <p:pic>
        <p:nvPicPr>
          <p:cNvPr id="15362" name="Picture 2" descr="https://lh7-us.googleusercontent.com/0YNg0xxiCuC7PgqU6EBQ8YBteDtFYl-V-mirZZWUDB99wn-cIbcUUE-_R1VaXvLiV0TMlflskRl0142w4pW74UkO8l8OpsG2HHVkXuyES33KyQyZ-S6eqZwlG92CGQbz1G1lfnNz=s2048">
            <a:extLst>
              <a:ext uri="{FF2B5EF4-FFF2-40B4-BE49-F238E27FC236}">
                <a16:creationId xmlns:a16="http://schemas.microsoft.com/office/drawing/2014/main" id="{ADF5A1AD-014B-465D-9345-D4EB059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77" y="2350401"/>
            <a:ext cx="6636711" cy="44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FD4EFB-CAB1-4BCF-B280-5E72CE555746}"/>
              </a:ext>
            </a:extLst>
          </p:cNvPr>
          <p:cNvSpPr/>
          <p:nvPr/>
        </p:nvSpPr>
        <p:spPr>
          <a:xfrm>
            <a:off x="688477" y="1949940"/>
            <a:ext cx="353173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읍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면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 단위 지역을 기준으로 매출을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계급으로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구분 기준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1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내추럴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브레이크</a:t>
            </a:r>
            <a:r>
              <a: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자동 나눔</a:t>
            </a:r>
            <a:endParaRPr lang="en-US" altLang="ko-KR" sz="11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C3783A-CC91-4705-B2D8-F5D160578BFF}"/>
              </a:ext>
            </a:extLst>
          </p:cNvPr>
          <p:cNvGrpSpPr/>
          <p:nvPr/>
        </p:nvGrpSpPr>
        <p:grpSpPr>
          <a:xfrm>
            <a:off x="1103087" y="2779959"/>
            <a:ext cx="187287" cy="1598237"/>
            <a:chOff x="1103087" y="2779959"/>
            <a:chExt cx="187287" cy="159823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1C8A55-B026-4233-90D1-7D9C574859FC}"/>
                </a:ext>
              </a:extLst>
            </p:cNvPr>
            <p:cNvSpPr/>
            <p:nvPr/>
          </p:nvSpPr>
          <p:spPr>
            <a:xfrm>
              <a:off x="1103087" y="2779959"/>
              <a:ext cx="187287" cy="1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ㅁ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94BCD0-2E94-4E17-BBF4-A65FE44371E1}"/>
                </a:ext>
              </a:extLst>
            </p:cNvPr>
            <p:cNvSpPr/>
            <p:nvPr/>
          </p:nvSpPr>
          <p:spPr>
            <a:xfrm>
              <a:off x="1103087" y="3062149"/>
              <a:ext cx="187287" cy="187287"/>
            </a:xfrm>
            <a:prstGeom prst="rect">
              <a:avLst/>
            </a:prstGeom>
            <a:solidFill>
              <a:srgbClr val="FEE0B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800894-24C1-402C-B01D-BB3394BDC45B}"/>
                </a:ext>
              </a:extLst>
            </p:cNvPr>
            <p:cNvSpPr/>
            <p:nvPr/>
          </p:nvSpPr>
          <p:spPr>
            <a:xfrm>
              <a:off x="1103087" y="3344339"/>
              <a:ext cx="187287" cy="187287"/>
            </a:xfrm>
            <a:prstGeom prst="rect">
              <a:avLst/>
            </a:prstGeom>
            <a:solidFill>
              <a:srgbClr val="FDC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085313-8828-4830-84AD-A1AFEF2F8D98}"/>
                </a:ext>
              </a:extLst>
            </p:cNvPr>
            <p:cNvSpPr/>
            <p:nvPr/>
          </p:nvSpPr>
          <p:spPr>
            <a:xfrm>
              <a:off x="1103087" y="3626529"/>
              <a:ext cx="187287" cy="187287"/>
            </a:xfrm>
            <a:prstGeom prst="rect">
              <a:avLst/>
            </a:prstGeom>
            <a:solidFill>
              <a:srgbClr val="FBA14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199B53-7294-4190-9C9C-84E00FAD554F}"/>
                </a:ext>
              </a:extLst>
            </p:cNvPr>
            <p:cNvSpPr/>
            <p:nvPr/>
          </p:nvSpPr>
          <p:spPr>
            <a:xfrm>
              <a:off x="1103087" y="3908719"/>
              <a:ext cx="187287" cy="187287"/>
            </a:xfrm>
            <a:prstGeom prst="rect">
              <a:avLst/>
            </a:prstGeom>
            <a:solidFill>
              <a:srgbClr val="FA81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AEBE0A-3789-4581-A13A-05862C0CD52F}"/>
                </a:ext>
              </a:extLst>
            </p:cNvPr>
            <p:cNvSpPr/>
            <p:nvPr/>
          </p:nvSpPr>
          <p:spPr>
            <a:xfrm>
              <a:off x="1103087" y="4190909"/>
              <a:ext cx="187287" cy="187287"/>
            </a:xfrm>
            <a:prstGeom prst="rect">
              <a:avLst/>
            </a:prstGeom>
            <a:solidFill>
              <a:srgbClr val="9F9F9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F49BF-90B3-4994-A53F-8C44EC9DA040}"/>
              </a:ext>
            </a:extLst>
          </p:cNvPr>
          <p:cNvSpPr/>
          <p:nvPr/>
        </p:nvSpPr>
        <p:spPr>
          <a:xfrm>
            <a:off x="1049841" y="4699096"/>
            <a:ext cx="274459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연동 </a:t>
            </a:r>
            <a:r>
              <a:rPr lang="en-US" altLang="ko-KR" sz="1100" dirty="0"/>
              <a:t>(</a:t>
            </a:r>
            <a:r>
              <a:rPr lang="ko-KR" altLang="en-US" sz="1100" dirty="0"/>
              <a:t>26</a:t>
            </a:r>
            <a:r>
              <a:rPr lang="en-US" altLang="ko-KR" sz="1100" dirty="0"/>
              <a:t>,</a:t>
            </a:r>
            <a:r>
              <a:rPr lang="ko-KR" altLang="en-US" sz="1100" dirty="0"/>
              <a:t>224</a:t>
            </a:r>
            <a:r>
              <a:rPr lang="en-US" altLang="ko-KR" sz="1100" dirty="0"/>
              <a:t>,</a:t>
            </a:r>
            <a:r>
              <a:rPr lang="ko-KR" altLang="en-US" sz="1100" dirty="0"/>
              <a:t>826</a:t>
            </a:r>
            <a:r>
              <a:rPr lang="en-US" altLang="ko-KR" sz="1100" dirty="0"/>
              <a:t>,</a:t>
            </a:r>
            <a:r>
              <a:rPr lang="ko-KR" altLang="en-US" sz="1100" dirty="0"/>
              <a:t>036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애월읍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24</a:t>
            </a:r>
            <a:r>
              <a:rPr lang="en-US" altLang="ko-KR" sz="1100" dirty="0"/>
              <a:t>,</a:t>
            </a:r>
            <a:r>
              <a:rPr lang="ko-KR" altLang="en-US" sz="1100" dirty="0"/>
              <a:t>468</a:t>
            </a:r>
            <a:r>
              <a:rPr lang="en-US" altLang="ko-KR" sz="1100" dirty="0"/>
              <a:t>,</a:t>
            </a:r>
            <a:r>
              <a:rPr lang="ko-KR" altLang="en-US" sz="1100" dirty="0"/>
              <a:t>114</a:t>
            </a:r>
            <a:r>
              <a:rPr lang="en-US" altLang="ko-KR" sz="1100" dirty="0"/>
              <a:t>,</a:t>
            </a:r>
            <a:r>
              <a:rPr lang="ko-KR" altLang="en-US" sz="1100" dirty="0"/>
              <a:t>284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제주시 노형동 </a:t>
            </a:r>
            <a:r>
              <a:rPr lang="en-US" altLang="ko-KR" sz="1100" dirty="0"/>
              <a:t>(</a:t>
            </a:r>
            <a:r>
              <a:rPr lang="ko-KR" altLang="en-US" sz="1100" dirty="0"/>
              <a:t>22</a:t>
            </a:r>
            <a:r>
              <a:rPr lang="en-US" altLang="ko-KR" sz="1100" dirty="0"/>
              <a:t>,</a:t>
            </a:r>
            <a:r>
              <a:rPr lang="ko-KR" altLang="en-US" sz="1100" dirty="0"/>
              <a:t>403</a:t>
            </a:r>
            <a:r>
              <a:rPr lang="en-US" altLang="ko-KR" sz="1100" dirty="0"/>
              <a:t>,</a:t>
            </a:r>
            <a:r>
              <a:rPr lang="ko-KR" altLang="en-US" sz="1100" dirty="0"/>
              <a:t>024</a:t>
            </a:r>
            <a:r>
              <a:rPr lang="en-US" altLang="ko-KR" sz="1100" dirty="0"/>
              <a:t>,</a:t>
            </a:r>
            <a:r>
              <a:rPr lang="ko-KR" altLang="en-US" sz="1100" dirty="0"/>
              <a:t>415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100" dirty="0"/>
              <a:t>서귀포시 성산읍 </a:t>
            </a:r>
            <a:r>
              <a:rPr lang="en-US" altLang="ko-KR" sz="1100" dirty="0"/>
              <a:t>(</a:t>
            </a:r>
            <a:r>
              <a:rPr lang="ko-KR" altLang="en-US" sz="1100" dirty="0"/>
              <a:t>21</a:t>
            </a:r>
            <a:r>
              <a:rPr lang="en-US" altLang="ko-KR" sz="1100" dirty="0"/>
              <a:t>,</a:t>
            </a:r>
            <a:r>
              <a:rPr lang="ko-KR" altLang="en-US" sz="1100" dirty="0"/>
              <a:t>756</a:t>
            </a:r>
            <a:r>
              <a:rPr lang="en-US" altLang="ko-KR" sz="1100" dirty="0"/>
              <a:t>,</a:t>
            </a:r>
            <a:r>
              <a:rPr lang="ko-KR" altLang="en-US" sz="1100" dirty="0"/>
              <a:t>339</a:t>
            </a:r>
            <a:r>
              <a:rPr lang="en-US" altLang="ko-KR" sz="1100" dirty="0"/>
              <a:t>,</a:t>
            </a:r>
            <a:r>
              <a:rPr lang="ko-KR" altLang="en-US" sz="1100" dirty="0"/>
              <a:t>978</a:t>
            </a:r>
            <a:r>
              <a:rPr lang="en-US" altLang="ko-KR" sz="1100" dirty="0"/>
              <a:t>)</a:t>
            </a:r>
            <a:endParaRPr lang="ko-KR" altLang="en-US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1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100" dirty="0"/>
              <a:t>제주시 </a:t>
            </a:r>
            <a:r>
              <a:rPr lang="ko-KR" altLang="en-US" sz="1100" dirty="0" err="1"/>
              <a:t>조천읍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18</a:t>
            </a:r>
            <a:r>
              <a:rPr lang="en-US" altLang="ko-KR" sz="1100" dirty="0"/>
              <a:t>,</a:t>
            </a:r>
            <a:r>
              <a:rPr lang="ko-KR" altLang="en-US" sz="1100" dirty="0"/>
              <a:t>934</a:t>
            </a:r>
            <a:r>
              <a:rPr lang="en-US" altLang="ko-KR" sz="1100" dirty="0"/>
              <a:t>,</a:t>
            </a:r>
            <a:r>
              <a:rPr lang="ko-KR" altLang="en-US" sz="1100" dirty="0"/>
              <a:t>761</a:t>
            </a:r>
            <a:r>
              <a:rPr lang="en-US" altLang="ko-KR" sz="1100" dirty="0"/>
              <a:t>,</a:t>
            </a:r>
            <a:r>
              <a:rPr lang="ko-KR" altLang="en-US" sz="1100" dirty="0"/>
              <a:t>667</a:t>
            </a:r>
            <a:r>
              <a:rPr lang="en-US" altLang="ko-KR" sz="1100" dirty="0"/>
              <a:t>)</a:t>
            </a:r>
            <a:endParaRPr lang="en-US" altLang="ko-KR" sz="1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882A5C-F362-4A80-A0D3-4415A323F6C6}"/>
              </a:ext>
            </a:extLst>
          </p:cNvPr>
          <p:cNvCxnSpPr>
            <a:cxnSpLocks/>
          </p:cNvCxnSpPr>
          <p:nvPr/>
        </p:nvCxnSpPr>
        <p:spPr>
          <a:xfrm>
            <a:off x="707053" y="2611669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9D07670-983C-42AC-8ADD-C13DB94F9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83071"/>
              </p:ext>
            </p:extLst>
          </p:nvPr>
        </p:nvGraphicFramePr>
        <p:xfrm>
          <a:off x="1378223" y="2746544"/>
          <a:ext cx="2507977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222">
                  <a:extLst>
                    <a:ext uri="{9D8B030D-6E8A-4147-A177-3AD203B41FA5}">
                      <a16:colId xmlns:a16="http://schemas.microsoft.com/office/drawing/2014/main" val="31335881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01593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3031379798"/>
                    </a:ext>
                  </a:extLst>
                </a:gridCol>
              </a:tblGrid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5,746,500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~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76356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1,497,941,770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67861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4,810,344,409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9230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9,532,959,637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1795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18,934,761,667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~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26,224,826,036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938618"/>
                  </a:ext>
                </a:extLst>
              </a:tr>
              <a:tr h="28041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결측치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지역에서의 매출통계 </a:t>
                      </a:r>
                      <a:r>
                        <a:rPr lang="en-US" altLang="ko-KR" sz="105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‘0’)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687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0E8AAFD-18E9-47D0-A293-DDB48035DB1E}"/>
              </a:ext>
            </a:extLst>
          </p:cNvPr>
          <p:cNvCxnSpPr>
            <a:cxnSpLocks/>
          </p:cNvCxnSpPr>
          <p:nvPr/>
        </p:nvCxnSpPr>
        <p:spPr>
          <a:xfrm>
            <a:off x="707053" y="4602394"/>
            <a:ext cx="36649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8B2003-7EDC-4361-B538-3532025CA6EF}"/>
              </a:ext>
            </a:extLst>
          </p:cNvPr>
          <p:cNvSpPr/>
          <p:nvPr/>
        </p:nvSpPr>
        <p:spPr>
          <a:xfrm>
            <a:off x="9686928" y="5357731"/>
            <a:ext cx="2449700" cy="295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서귀포시 성산읍 </a:t>
            </a:r>
            <a:r>
              <a:rPr lang="en-US" altLang="ko-KR" sz="1000" dirty="0"/>
              <a:t>(</a:t>
            </a:r>
            <a:r>
              <a:rPr lang="ko-KR" altLang="en-US" sz="1000" dirty="0"/>
              <a:t>21</a:t>
            </a:r>
            <a:r>
              <a:rPr lang="en-US" altLang="ko-KR" sz="1000" dirty="0"/>
              <a:t>,</a:t>
            </a:r>
            <a:r>
              <a:rPr lang="ko-KR" altLang="en-US" sz="1000" dirty="0"/>
              <a:t>756</a:t>
            </a:r>
            <a:r>
              <a:rPr lang="en-US" altLang="ko-KR" sz="1000" dirty="0"/>
              <a:t>,</a:t>
            </a:r>
            <a:r>
              <a:rPr lang="ko-KR" altLang="en-US" sz="1000" dirty="0"/>
              <a:t>339</a:t>
            </a:r>
            <a:r>
              <a:rPr lang="en-US" altLang="ko-KR" sz="1000" dirty="0"/>
              <a:t>,</a:t>
            </a:r>
            <a:r>
              <a:rPr lang="ko-KR" altLang="en-US" sz="1000" dirty="0"/>
              <a:t>978</a:t>
            </a:r>
            <a:r>
              <a:rPr lang="en-US" altLang="ko-KR" sz="1000" dirty="0"/>
              <a:t>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DE5E95F-F91E-441F-968A-5742940DD58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911778" y="4096006"/>
            <a:ext cx="0" cy="126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EF366-34C6-4891-9917-FA86FDD9F189}"/>
              </a:ext>
            </a:extLst>
          </p:cNvPr>
          <p:cNvSpPr/>
          <p:nvPr/>
        </p:nvSpPr>
        <p:spPr>
          <a:xfrm>
            <a:off x="7096125" y="2051498"/>
            <a:ext cx="219821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연동 </a:t>
            </a:r>
            <a:r>
              <a:rPr lang="en-US" altLang="ko-KR" sz="1000" dirty="0"/>
              <a:t>(</a:t>
            </a:r>
            <a:r>
              <a:rPr lang="ko-KR" altLang="en-US" sz="1000" dirty="0"/>
              <a:t>26</a:t>
            </a:r>
            <a:r>
              <a:rPr lang="en-US" altLang="ko-KR" sz="1000" dirty="0"/>
              <a:t>,</a:t>
            </a:r>
            <a:r>
              <a:rPr lang="ko-KR" altLang="en-US" sz="1000" dirty="0"/>
              <a:t>224</a:t>
            </a:r>
            <a:r>
              <a:rPr lang="en-US" altLang="ko-KR" sz="1000" dirty="0"/>
              <a:t>,</a:t>
            </a:r>
            <a:r>
              <a:rPr lang="ko-KR" altLang="en-US" sz="1000" dirty="0"/>
              <a:t>826</a:t>
            </a:r>
            <a:r>
              <a:rPr lang="en-US" altLang="ko-KR" sz="1000" dirty="0"/>
              <a:t>,</a:t>
            </a:r>
            <a:r>
              <a:rPr lang="ko-KR" altLang="en-US" sz="1000" dirty="0"/>
              <a:t>036</a:t>
            </a:r>
            <a:r>
              <a:rPr lang="en-US" altLang="ko-KR" sz="1000" dirty="0"/>
              <a:t>)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56E34CE-A4A1-4C6C-BBB1-C9452111291A}"/>
              </a:ext>
            </a:extLst>
          </p:cNvPr>
          <p:cNvCxnSpPr>
            <a:cxnSpLocks/>
            <a:endCxn id="39" idx="2"/>
          </p:cNvCxnSpPr>
          <p:nvPr/>
        </p:nvCxnSpPr>
        <p:spPr>
          <a:xfrm rot="5400000" flipH="1" flipV="1">
            <a:off x="7651068" y="2715070"/>
            <a:ext cx="884569" cy="203756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3D0FCF-18E3-44BE-91BD-130327854C62}"/>
              </a:ext>
            </a:extLst>
          </p:cNvPr>
          <p:cNvSpPr/>
          <p:nvPr/>
        </p:nvSpPr>
        <p:spPr>
          <a:xfrm>
            <a:off x="4402931" y="3057355"/>
            <a:ext cx="2276888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애월읍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24</a:t>
            </a:r>
            <a:r>
              <a:rPr lang="en-US" altLang="ko-KR" sz="1000" dirty="0"/>
              <a:t>,</a:t>
            </a:r>
            <a:r>
              <a:rPr lang="ko-KR" altLang="en-US" sz="1000" dirty="0"/>
              <a:t>468</a:t>
            </a:r>
            <a:r>
              <a:rPr lang="en-US" altLang="ko-KR" sz="1000" dirty="0"/>
              <a:t>,</a:t>
            </a:r>
            <a:r>
              <a:rPr lang="ko-KR" altLang="en-US" sz="1000" dirty="0"/>
              <a:t>114</a:t>
            </a:r>
            <a:r>
              <a:rPr lang="en-US" altLang="ko-KR" sz="1000" dirty="0"/>
              <a:t>,</a:t>
            </a:r>
            <a:r>
              <a:rPr lang="ko-KR" altLang="en-US" sz="1000" dirty="0"/>
              <a:t>284</a:t>
            </a:r>
            <a:r>
              <a:rPr lang="en-US" altLang="ko-KR" sz="1000" dirty="0"/>
              <a:t>)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9FF22CF-529B-4BAE-AFA6-859172BA38F3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>
            <a:off x="5541375" y="3380521"/>
            <a:ext cx="1397558" cy="321121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ED2B10-B037-42A6-B962-A368C020CF03}"/>
              </a:ext>
            </a:extLst>
          </p:cNvPr>
          <p:cNvSpPr/>
          <p:nvPr/>
        </p:nvSpPr>
        <p:spPr>
          <a:xfrm>
            <a:off x="9401230" y="2044569"/>
            <a:ext cx="2276890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: </a:t>
            </a:r>
            <a:r>
              <a:rPr lang="ko-KR" altLang="en-US" sz="1000" dirty="0"/>
              <a:t>제주시 </a:t>
            </a:r>
            <a:r>
              <a:rPr lang="ko-KR" altLang="en-US" sz="1000" dirty="0" err="1"/>
              <a:t>조천읍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18</a:t>
            </a:r>
            <a:r>
              <a:rPr lang="en-US" altLang="ko-KR" sz="1000" dirty="0"/>
              <a:t>,</a:t>
            </a:r>
            <a:r>
              <a:rPr lang="ko-KR" altLang="en-US" sz="1000" dirty="0"/>
              <a:t>934</a:t>
            </a:r>
            <a:r>
              <a:rPr lang="en-US" altLang="ko-KR" sz="1000" dirty="0"/>
              <a:t>,</a:t>
            </a:r>
            <a:r>
              <a:rPr lang="ko-KR" altLang="en-US" sz="1000" dirty="0"/>
              <a:t>761</a:t>
            </a:r>
            <a:r>
              <a:rPr lang="en-US" altLang="ko-KR" sz="1000" dirty="0"/>
              <a:t>,</a:t>
            </a:r>
            <a:r>
              <a:rPr lang="ko-KR" altLang="en-US" sz="1000" dirty="0"/>
              <a:t>667</a:t>
            </a:r>
            <a:r>
              <a:rPr lang="en-US" altLang="ko-KR" sz="1000" dirty="0"/>
              <a:t>)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4D53274-081A-49D3-A7C2-C60BC6C9029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401230" y="2367734"/>
            <a:ext cx="1138445" cy="881703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9A141B-C3E7-40B9-A4F4-7D28D81320FD}"/>
              </a:ext>
            </a:extLst>
          </p:cNvPr>
          <p:cNvSpPr/>
          <p:nvPr/>
        </p:nvSpPr>
        <p:spPr>
          <a:xfrm>
            <a:off x="5577975" y="2485766"/>
            <a:ext cx="2341122" cy="3231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/>
              <a:t>제주시 노형동 </a:t>
            </a:r>
            <a:r>
              <a:rPr lang="en-US" altLang="ko-KR" sz="1000" dirty="0"/>
              <a:t>(</a:t>
            </a:r>
            <a:r>
              <a:rPr lang="ko-KR" altLang="en-US" sz="1000" dirty="0"/>
              <a:t>22</a:t>
            </a:r>
            <a:r>
              <a:rPr lang="en-US" altLang="ko-KR" sz="1000" dirty="0"/>
              <a:t>,</a:t>
            </a:r>
            <a:r>
              <a:rPr lang="ko-KR" altLang="en-US" sz="1000" dirty="0"/>
              <a:t>403</a:t>
            </a:r>
            <a:r>
              <a:rPr lang="en-US" altLang="ko-KR" sz="1000" dirty="0"/>
              <a:t>,</a:t>
            </a:r>
            <a:r>
              <a:rPr lang="ko-KR" altLang="en-US" sz="1000" dirty="0"/>
              <a:t>024</a:t>
            </a:r>
            <a:r>
              <a:rPr lang="en-US" altLang="ko-KR" sz="1000" dirty="0"/>
              <a:t>,</a:t>
            </a:r>
            <a:r>
              <a:rPr lang="ko-KR" altLang="en-US" sz="1000" dirty="0"/>
              <a:t>415</a:t>
            </a:r>
            <a:r>
              <a:rPr lang="en-US" altLang="ko-KR" sz="1000" dirty="0"/>
              <a:t>)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F01D3AB-444B-4812-BAA9-85F3D9CEC003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6748537" y="2808931"/>
            <a:ext cx="1070179" cy="47355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4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지도 그림으로 얻어낸 결과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7C8438-B538-48C6-B577-341F06AA03B3}"/>
              </a:ext>
            </a:extLst>
          </p:cNvPr>
          <p:cNvGrpSpPr/>
          <p:nvPr/>
        </p:nvGrpSpPr>
        <p:grpSpPr>
          <a:xfrm>
            <a:off x="1199677" y="1860267"/>
            <a:ext cx="9886245" cy="1086598"/>
            <a:chOff x="1199677" y="1860267"/>
            <a:chExt cx="9886245" cy="108659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A28219-B904-43D0-8B0D-FBB135041381}"/>
                </a:ext>
              </a:extLst>
            </p:cNvPr>
            <p:cNvSpPr/>
            <p:nvPr/>
          </p:nvSpPr>
          <p:spPr>
            <a:xfrm>
              <a:off x="1199677" y="186026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 매출금액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0F6C26-2734-4597-9681-43DCEC021EA4}"/>
                </a:ext>
              </a:extLst>
            </p:cNvPr>
            <p:cNvSpPr/>
            <p:nvPr/>
          </p:nvSpPr>
          <p:spPr>
            <a:xfrm>
              <a:off x="1483721" y="2092785"/>
              <a:ext cx="9602201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공항과 거리가 먼 서귀포시에서 전반적으로 높은 매출금액을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중문 관광단지와 인접하고 고급 호텔이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모여있는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색달동이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가장 높은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제주시 연동이 두번째로 높은 이유는 제주공항과 인접하여 다수의 비즈니스 호텔이 들어서 있기 때문으로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0FA83B-81DC-4F4E-B56B-A06C5C23F6EB}"/>
              </a:ext>
            </a:extLst>
          </p:cNvPr>
          <p:cNvGrpSpPr/>
          <p:nvPr/>
        </p:nvGrpSpPr>
        <p:grpSpPr>
          <a:xfrm>
            <a:off x="1199677" y="3139596"/>
            <a:ext cx="9886245" cy="1086598"/>
            <a:chOff x="1199677" y="3054957"/>
            <a:chExt cx="9886245" cy="10865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7B1097-309C-46CC-AD4C-DA4E4F2AF639}"/>
                </a:ext>
              </a:extLst>
            </p:cNvPr>
            <p:cNvSpPr/>
            <p:nvPr/>
          </p:nvSpPr>
          <p:spPr>
            <a:xfrm>
              <a:off x="1199677" y="305495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 매출금액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27B417-051B-4F57-AFDE-0AB9DFE39339}"/>
                </a:ext>
              </a:extLst>
            </p:cNvPr>
            <p:cNvSpPr/>
            <p:nvPr/>
          </p:nvSpPr>
          <p:spPr>
            <a:xfrm>
              <a:off x="1483722" y="3287475"/>
              <a:ext cx="96022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공항 근처인 제주시 용담이동과 연동에서 높은 카페 매출을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애월읍의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유명 해안과 관광지를 따라 많은 카페가 입점한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성산일출봉이 있고 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우도로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갈 수 있는 성산읍에 다수의 카페가 모여 있는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106D87-F4B5-44FD-978D-947613440AC3}"/>
              </a:ext>
            </a:extLst>
          </p:cNvPr>
          <p:cNvGrpSpPr/>
          <p:nvPr/>
        </p:nvGrpSpPr>
        <p:grpSpPr>
          <a:xfrm>
            <a:off x="1199677" y="4418925"/>
            <a:ext cx="9886245" cy="832682"/>
            <a:chOff x="1199677" y="4249647"/>
            <a:chExt cx="9886245" cy="8326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4E9B2A-0E37-4D5E-BEF6-89C89FFCBB7C}"/>
                </a:ext>
              </a:extLst>
            </p:cNvPr>
            <p:cNvSpPr/>
            <p:nvPr/>
          </p:nvSpPr>
          <p:spPr>
            <a:xfrm>
              <a:off x="1199677" y="424964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 입장객수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FF205B-A622-4ABE-88EC-271D3B5CB2F1}"/>
                </a:ext>
              </a:extLst>
            </p:cNvPr>
            <p:cNvSpPr/>
            <p:nvPr/>
          </p:nvSpPr>
          <p:spPr>
            <a:xfrm>
              <a:off x="1483722" y="4482165"/>
              <a:ext cx="96022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읍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면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동에 위치한 관광지 개수 파악이 어려워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관광지수와 관광객수의 상관관계를 알 수 없으나 기존에 인지하고 있는 관광지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협재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해수욕장 등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외의 장소가 있음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고급호텔과 골프장이 있는 곳에서 잦은 카드결제가 이루어지기 때문에 높게 나온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2C563A-FDD8-4A7A-AD27-80B7814C9C97}"/>
              </a:ext>
            </a:extLst>
          </p:cNvPr>
          <p:cNvGrpSpPr/>
          <p:nvPr/>
        </p:nvGrpSpPr>
        <p:grpSpPr>
          <a:xfrm>
            <a:off x="1199677" y="5444337"/>
            <a:ext cx="9886245" cy="578767"/>
            <a:chOff x="1199677" y="5444337"/>
            <a:chExt cx="9886245" cy="57876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9F5083-9D14-4610-AC74-2197CF9D013A}"/>
                </a:ext>
              </a:extLst>
            </p:cNvPr>
            <p:cNvSpPr/>
            <p:nvPr/>
          </p:nvSpPr>
          <p:spPr>
            <a:xfrm>
              <a:off x="1199677" y="5444337"/>
              <a:ext cx="367712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업종별 현황 지도화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en-US" altLang="ko-KR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Qgis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 –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 매출금액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BBAC48-8A40-4CEC-8C9A-5C00C3D52815}"/>
                </a:ext>
              </a:extLst>
            </p:cNvPr>
            <p:cNvSpPr/>
            <p:nvPr/>
          </p:nvSpPr>
          <p:spPr>
            <a:xfrm>
              <a:off x="1483722" y="5676855"/>
              <a:ext cx="960220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내국인의 방문이 많음에도 제주도 여행 방문 목적이 식도락이 가장 큰 비중을 차지하는 만큼 특산품 음식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  <a:r>
                <a:rPr lang="en-US" altLang="ko-KR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주로 소비되는 것으로 보임</a:t>
              </a:r>
              <a:endParaRPr lang="en-US" altLang="ko-KR" sz="11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52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4.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B7CAC4-509A-413A-9771-DD7F1F26B99F}"/>
              </a:ext>
            </a:extLst>
          </p:cNvPr>
          <p:cNvGrpSpPr/>
          <p:nvPr/>
        </p:nvGrpSpPr>
        <p:grpSpPr>
          <a:xfrm>
            <a:off x="688477" y="1275589"/>
            <a:ext cx="3058023" cy="511200"/>
            <a:chOff x="688477" y="1275589"/>
            <a:chExt cx="3058023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유의성을 보이는 변수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>
              <a:hlinkClick r:id="rId2"/>
              <a:extLst>
                <a:ext uri="{FF2B5EF4-FFF2-40B4-BE49-F238E27FC236}">
                  <a16:creationId xmlns:a16="http://schemas.microsoft.com/office/drawing/2014/main" id="{C3B0FD15-DEDC-494A-BCE2-56927E69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477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E9500F-E372-4CEA-9227-72A8E605E7BD}"/>
              </a:ext>
            </a:extLst>
          </p:cNvPr>
          <p:cNvGrpSpPr/>
          <p:nvPr/>
        </p:nvGrpSpPr>
        <p:grpSpPr>
          <a:xfrm>
            <a:off x="1382436" y="1431371"/>
            <a:ext cx="9101357" cy="2309440"/>
            <a:chOff x="1382436" y="1650446"/>
            <a:chExt cx="9101357" cy="2309440"/>
          </a:xfrm>
        </p:grpSpPr>
        <p:pic>
          <p:nvPicPr>
            <p:cNvPr id="38" name="Picture 2" descr="https://lh7-us.googleusercontent.com/xf9ACJ7seQsUPHiZiqdb9iuqAZA6qHlClmjQf0nNqCEdH4rmuhp4MBcOcig6VHmnfYBovabyFKOnhZ1BwgZBA1KoslHuNdwateUF-VZm3qIhNZKljiOItqSTjR4p8BvxiZiUbn2M=s2048">
              <a:extLst>
                <a:ext uri="{FF2B5EF4-FFF2-40B4-BE49-F238E27FC236}">
                  <a16:creationId xmlns:a16="http://schemas.microsoft.com/office/drawing/2014/main" id="{A315D4AC-EA93-4CDD-B2A4-A07E774DE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701" y="1840033"/>
              <a:ext cx="3150338" cy="2119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s://lh7-us.googleusercontent.com/4ZpeGrKGYYiw9J_2lQEJUKqoOsUX_5Z5WlVv6hUPVgW3IDQV3lPguRC_u65bSLYVEVigcCcIfH5YOGiFQny3O1p0GstXmKiaIvLDpWfLXz-912DizKexuRDI58rnryU-BmfmjsFK=s2048">
              <a:extLst>
                <a:ext uri="{FF2B5EF4-FFF2-40B4-BE49-F238E27FC236}">
                  <a16:creationId xmlns:a16="http://schemas.microsoft.com/office/drawing/2014/main" id="{0FD7D712-6C21-4915-98B1-034D002B6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77" y="1650446"/>
              <a:ext cx="3162916" cy="2072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AC3B39-4CFF-44FF-9880-4871B48E4EA8}"/>
                </a:ext>
              </a:extLst>
            </p:cNvPr>
            <p:cNvSpPr/>
            <p:nvPr/>
          </p:nvSpPr>
          <p:spPr>
            <a:xfrm>
              <a:off x="1382436" y="1882325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숙소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CEA806-1397-4A9D-9689-3CE0948F69B1}"/>
                </a:ext>
              </a:extLst>
            </p:cNvPr>
            <p:cNvSpPr/>
            <p:nvPr/>
          </p:nvSpPr>
          <p:spPr>
            <a:xfrm>
              <a:off x="6708669" y="1882325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관광지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A000FD-FF20-4383-9988-8F64F55A3AC8}"/>
              </a:ext>
            </a:extLst>
          </p:cNvPr>
          <p:cNvGrpSpPr/>
          <p:nvPr/>
        </p:nvGrpSpPr>
        <p:grpSpPr>
          <a:xfrm>
            <a:off x="1382436" y="4023897"/>
            <a:ext cx="9076011" cy="2126188"/>
            <a:chOff x="1382436" y="4023897"/>
            <a:chExt cx="9076011" cy="2126188"/>
          </a:xfrm>
        </p:grpSpPr>
        <p:pic>
          <p:nvPicPr>
            <p:cNvPr id="39" name="Picture 2" descr="https://lh7-us.googleusercontent.com/ymZWtvUKHwrJVTKe6CsHkEuqtXk4jwAm9uyNskm2uj0Zp0O4zogiIW1uHVLvR0XvyknYwYmVWeUGwx1BTh1EojQl7oWYq1vJNBE4iX7RYpsiyPOahqlEe5ANKoo974UjPOcgpZ77=s2048">
              <a:extLst>
                <a:ext uri="{FF2B5EF4-FFF2-40B4-BE49-F238E27FC236}">
                  <a16:creationId xmlns:a16="http://schemas.microsoft.com/office/drawing/2014/main" id="{75170FC6-23C4-4F9D-9252-3C173B42D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300" y="4082739"/>
              <a:ext cx="3112192" cy="2028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s://lh7-us.googleusercontent.com/0YNg0xxiCuC7PgqU6EBQ8YBteDtFYl-V-mirZZWUDB99wn-cIbcUUE-_R1VaXvLiV0TMlflskRl0142w4pW74UkO8l8OpsG2HHVkXuyES33KyQyZ-S6eqZwlG92CGQbz1G1lfnNz=s2048">
              <a:extLst>
                <a:ext uri="{FF2B5EF4-FFF2-40B4-BE49-F238E27FC236}">
                  <a16:creationId xmlns:a16="http://schemas.microsoft.com/office/drawing/2014/main" id="{EB02E9DA-1AB4-42A2-9B27-89163241A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298" y="4023897"/>
              <a:ext cx="3166149" cy="212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8FB7D54-861F-44B0-84CE-86789F2572C3}"/>
                </a:ext>
              </a:extLst>
            </p:cNvPr>
            <p:cNvSpPr/>
            <p:nvPr/>
          </p:nvSpPr>
          <p:spPr>
            <a:xfrm>
              <a:off x="1382436" y="4670528"/>
              <a:ext cx="74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카페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B63E812-7504-497F-9E2A-981A53894C7D}"/>
                </a:ext>
              </a:extLst>
            </p:cNvPr>
            <p:cNvSpPr/>
            <p:nvPr/>
          </p:nvSpPr>
          <p:spPr>
            <a:xfrm>
              <a:off x="6708669" y="4670528"/>
              <a:ext cx="8732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한식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D223E9-218D-4CAD-9403-C49FB2EFAD20}"/>
              </a:ext>
            </a:extLst>
          </p:cNvPr>
          <p:cNvCxnSpPr/>
          <p:nvPr/>
        </p:nvCxnSpPr>
        <p:spPr>
          <a:xfrm>
            <a:off x="1199677" y="3901135"/>
            <a:ext cx="1010331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FB7534-3A4A-4F0F-808F-18FA438B6A79}"/>
              </a:ext>
            </a:extLst>
          </p:cNvPr>
          <p:cNvSpPr/>
          <p:nvPr/>
        </p:nvSpPr>
        <p:spPr>
          <a:xfrm>
            <a:off x="2828956" y="6275293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카페 매출금액과 한식 매출금액이 상관관계가 있음을 지도를 통해 확인할 수 있음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28A522-31E4-44A4-A8AE-417342228CBC}"/>
              </a:ext>
            </a:extLst>
          </p:cNvPr>
          <p:cNvSpPr/>
          <p:nvPr/>
        </p:nvSpPr>
        <p:spPr>
          <a:xfrm>
            <a:off x="2828956" y="3569342"/>
            <a:ext cx="6534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숙소 매출금액과 관광지 입장객수 사이에 약한 상관관계가 있을 것으로 추정</a:t>
            </a:r>
          </a:p>
        </p:txBody>
      </p:sp>
    </p:spTree>
    <p:extLst>
      <p:ext uri="{BB962C8B-B14F-4D97-AF65-F5344CB8AC3E}">
        <p14:creationId xmlns:p14="http://schemas.microsoft.com/office/powerpoint/2010/main" val="139455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CCD02D-110B-4FCC-A929-6EC641126E12}"/>
              </a:ext>
            </a:extLst>
          </p:cNvPr>
          <p:cNvSpPr/>
          <p:nvPr/>
        </p:nvSpPr>
        <p:spPr>
          <a:xfrm>
            <a:off x="11209039" y="6373252"/>
            <a:ext cx="9829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&lt;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이미지 출처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  <a:hlinkClick r:id="rId3"/>
              </a:rPr>
              <a:t>&gt;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296C0B-8D0B-4020-BED1-41F41ED37BC0}"/>
              </a:ext>
            </a:extLst>
          </p:cNvPr>
          <p:cNvSpPr/>
          <p:nvPr/>
        </p:nvSpPr>
        <p:spPr>
          <a:xfrm>
            <a:off x="4819730" y="6627168"/>
            <a:ext cx="73722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신익수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＂12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 황금연휴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?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이정도면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9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국민여행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…121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만명 해외로 떠난다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", </a:t>
            </a:r>
            <a:r>
              <a:rPr lang="ko-KR" altLang="en-US" sz="900" i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매일경제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2023.09.22, https://www.mk.co.kr/news/culture/10836287</a:t>
            </a:r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E677F5-3E54-4583-AAE7-5D07961F9D71}"/>
              </a:ext>
            </a:extLst>
          </p:cNvPr>
          <p:cNvGrpSpPr/>
          <p:nvPr/>
        </p:nvGrpSpPr>
        <p:grpSpPr>
          <a:xfrm>
            <a:off x="3228609" y="2587055"/>
            <a:ext cx="1976853" cy="2203660"/>
            <a:chOff x="2987309" y="2587055"/>
            <a:chExt cx="1976853" cy="220366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5339C29-5A2E-4594-8C3F-6D54BA7BADE0}"/>
                </a:ext>
              </a:extLst>
            </p:cNvPr>
            <p:cNvGrpSpPr/>
            <p:nvPr/>
          </p:nvGrpSpPr>
          <p:grpSpPr>
            <a:xfrm>
              <a:off x="2987309" y="3275313"/>
              <a:ext cx="1976853" cy="1515402"/>
              <a:chOff x="1397565" y="2620373"/>
              <a:chExt cx="1976853" cy="151540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55CDE40-4841-44AA-90A5-15D5AAFB9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565" y="2620373"/>
                <a:ext cx="1976853" cy="131790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79D8348-D3AF-41BA-A9F8-BDE366BF13D2}"/>
                  </a:ext>
                </a:extLst>
              </p:cNvPr>
              <p:cNvSpPr/>
              <p:nvPr/>
            </p:nvSpPr>
            <p:spPr>
              <a:xfrm>
                <a:off x="1774285" y="3858776"/>
                <a:ext cx="122341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86만 6656명 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7125CBF-0F14-4C8E-883F-4338DBB36553}"/>
                </a:ext>
              </a:extLst>
            </p:cNvPr>
            <p:cNvSpPr/>
            <p:nvPr/>
          </p:nvSpPr>
          <p:spPr>
            <a:xfrm>
              <a:off x="3048237" y="2587055"/>
              <a:ext cx="18549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이전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1056DF-86C2-4951-8528-3BBA6A47F7AA}"/>
              </a:ext>
            </a:extLst>
          </p:cNvPr>
          <p:cNvGrpSpPr/>
          <p:nvPr/>
        </p:nvGrpSpPr>
        <p:grpSpPr>
          <a:xfrm>
            <a:off x="6842071" y="2587055"/>
            <a:ext cx="3124621" cy="2265215"/>
            <a:chOff x="6080071" y="2587055"/>
            <a:chExt cx="3124621" cy="226521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C8D6818-7480-417F-AF6A-980EB818A2B9}"/>
                </a:ext>
              </a:extLst>
            </p:cNvPr>
            <p:cNvGrpSpPr/>
            <p:nvPr/>
          </p:nvGrpSpPr>
          <p:grpSpPr>
            <a:xfrm>
              <a:off x="6080071" y="2668141"/>
              <a:ext cx="3124621" cy="2184129"/>
              <a:chOff x="4490327" y="2013201"/>
              <a:chExt cx="3124621" cy="21841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B064D71-B3FF-4A54-AA79-0522172E9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327" y="2013201"/>
                <a:ext cx="3124621" cy="2083081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9C3F9FA-80DC-4459-97B3-940BC26BEE54}"/>
                  </a:ext>
                </a:extLst>
              </p:cNvPr>
              <p:cNvSpPr/>
              <p:nvPr/>
            </p:nvSpPr>
            <p:spPr>
              <a:xfrm>
                <a:off x="5078653" y="3858776"/>
                <a:ext cx="19479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121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만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3319(</a:t>
                </a:r>
                <a:r>
                  <a:rPr lang="ko-KR" altLang="en-US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예상치</a:t>
                </a:r>
                <a:r>
                  <a:rPr lang="en-US" altLang="ko-KR" sz="16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1600" b="1" dirty="0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85FB21-7B85-4ABE-9FD8-04D51E52D7C9}"/>
                </a:ext>
              </a:extLst>
            </p:cNvPr>
            <p:cNvSpPr/>
            <p:nvPr/>
          </p:nvSpPr>
          <p:spPr>
            <a:xfrm>
              <a:off x="6448787" y="2587055"/>
              <a:ext cx="23871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2023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년 추석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 이후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집계 전</a:t>
              </a:r>
              <a:r>
                <a:rPr lang="en-US" altLang="ko-KR" sz="105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105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34B3D5-F7FF-4C28-8445-DC4599C241C3}"/>
              </a:ext>
            </a:extLst>
          </p:cNvPr>
          <p:cNvGrpSpPr/>
          <p:nvPr/>
        </p:nvGrpSpPr>
        <p:grpSpPr>
          <a:xfrm>
            <a:off x="5355252" y="3009489"/>
            <a:ext cx="1481496" cy="822995"/>
            <a:chOff x="3401734" y="2354549"/>
            <a:chExt cx="1481496" cy="822995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3C2E992-CD46-45CD-97F5-A90A4DBBE970}"/>
                </a:ext>
              </a:extLst>
            </p:cNvPr>
            <p:cNvSpPr/>
            <p:nvPr/>
          </p:nvSpPr>
          <p:spPr>
            <a:xfrm>
              <a:off x="3794633" y="2832948"/>
              <a:ext cx="695694" cy="344596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C1636B-D953-4AC2-9151-2E77FE789B6C}"/>
                </a:ext>
              </a:extLst>
            </p:cNvPr>
            <p:cNvSpPr/>
            <p:nvPr/>
          </p:nvSpPr>
          <p:spPr>
            <a:xfrm>
              <a:off x="3401734" y="2354549"/>
              <a:ext cx="14814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40% </a:t>
              </a:r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상승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96D261-7DBD-4AF6-A6DB-C3D424945012}"/>
              </a:ext>
            </a:extLst>
          </p:cNvPr>
          <p:cNvSpPr/>
          <p:nvPr/>
        </p:nvSpPr>
        <p:spPr>
          <a:xfrm>
            <a:off x="3948896" y="2009158"/>
            <a:ext cx="4294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추석연휴기간 해외로 떠나는 출국자 수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749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B92788-15DF-4981-8815-AC89C7A54A13}"/>
              </a:ext>
            </a:extLst>
          </p:cNvPr>
          <p:cNvSpPr/>
          <p:nvPr/>
        </p:nvSpPr>
        <p:spPr>
          <a:xfrm>
            <a:off x="1380705" y="2027888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가설 혹은 알고자 하는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A7E20A-D726-48FF-8C53-3062E47D7336}"/>
              </a:ext>
            </a:extLst>
          </p:cNvPr>
          <p:cNvCxnSpPr>
            <a:cxnSpLocks/>
          </p:cNvCxnSpPr>
          <p:nvPr/>
        </p:nvCxnSpPr>
        <p:spPr>
          <a:xfrm>
            <a:off x="6096000" y="2364321"/>
            <a:ext cx="0" cy="38660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8B603A-AF01-40BC-9DBC-FC4998B21393}"/>
              </a:ext>
            </a:extLst>
          </p:cNvPr>
          <p:cNvSpPr/>
          <p:nvPr/>
        </p:nvSpPr>
        <p:spPr>
          <a:xfrm>
            <a:off x="7357447" y="2025767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분석을 통해 </a:t>
            </a: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알게된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내용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CD70DA-AE79-4F8E-875D-637874CB7B1B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A7E7266-067B-40CD-B483-C4A704D44A7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87209-0F9A-4111-8A3E-DFBA69C8780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가설 </a:t>
              </a:r>
              <a:r>
                <a:rPr lang="en-US" altLang="ko-KR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분석을 통해 </a:t>
              </a:r>
              <a:r>
                <a:rPr lang="ko-KR" altLang="en-US" sz="11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알게된</a:t>
              </a:r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내용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4" name="그림 23">
              <a:hlinkClick r:id="rId2"/>
              <a:extLst>
                <a:ext uri="{FF2B5EF4-FFF2-40B4-BE49-F238E27FC236}">
                  <a16:creationId xmlns:a16="http://schemas.microsoft.com/office/drawing/2014/main" id="{2A8FAEEA-1747-46A3-91A0-F097C2C4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152662-AE35-41D5-8204-9D966DBA1733}"/>
              </a:ext>
            </a:extLst>
          </p:cNvPr>
          <p:cNvGrpSpPr/>
          <p:nvPr/>
        </p:nvGrpSpPr>
        <p:grpSpPr>
          <a:xfrm>
            <a:off x="748849" y="2538882"/>
            <a:ext cx="4985192" cy="510375"/>
            <a:chOff x="748849" y="2538882"/>
            <a:chExt cx="4985192" cy="5103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316D08-F179-446E-84ED-60C59AA7C3D5}"/>
                </a:ext>
              </a:extLst>
            </p:cNvPr>
            <p:cNvSpPr/>
            <p:nvPr/>
          </p:nvSpPr>
          <p:spPr>
            <a:xfrm>
              <a:off x="1147276" y="2633759"/>
              <a:ext cx="458676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의 영향으로 제주도 오는 인원수에 변동이 있었을 것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BCD808-842E-47C2-A7D8-3DF9A7C0AE8A}"/>
                </a:ext>
              </a:extLst>
            </p:cNvPr>
            <p:cNvSpPr/>
            <p:nvPr/>
          </p:nvSpPr>
          <p:spPr>
            <a:xfrm>
              <a:off x="748849" y="2538882"/>
              <a:ext cx="52422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Q1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A4CB2C-3B36-415B-9015-554A8A03226D}"/>
              </a:ext>
            </a:extLst>
          </p:cNvPr>
          <p:cNvGrpSpPr/>
          <p:nvPr/>
        </p:nvGrpSpPr>
        <p:grpSpPr>
          <a:xfrm>
            <a:off x="748849" y="4413386"/>
            <a:ext cx="4985174" cy="795582"/>
            <a:chOff x="748849" y="2538882"/>
            <a:chExt cx="4985174" cy="79558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284273-76FF-4B26-B81D-AB5601D28DAC}"/>
                </a:ext>
              </a:extLst>
            </p:cNvPr>
            <p:cNvSpPr/>
            <p:nvPr/>
          </p:nvSpPr>
          <p:spPr>
            <a:xfrm>
              <a:off x="1147276" y="2633759"/>
              <a:ext cx="4586747" cy="700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제주 여행의 주요 활동인 맛집 탐방을 주로 어느 지역에서 이루어지는지 확인</a:t>
              </a:r>
              <a:endPara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CFE200-44A4-48B1-AF3D-7FBDFB843BF9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Q2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B41797-825B-4ACB-8B0C-05D6FF515856}"/>
              </a:ext>
            </a:extLst>
          </p:cNvPr>
          <p:cNvGrpSpPr/>
          <p:nvPr/>
        </p:nvGrpSpPr>
        <p:grpSpPr>
          <a:xfrm>
            <a:off x="6441237" y="2538882"/>
            <a:ext cx="5274508" cy="1803037"/>
            <a:chOff x="748849" y="2538882"/>
            <a:chExt cx="5274508" cy="180303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0634A91-197E-4EEF-A10A-203002C53037}"/>
                </a:ext>
              </a:extLst>
            </p:cNvPr>
            <p:cNvSpPr/>
            <p:nvPr/>
          </p:nvSpPr>
          <p:spPr>
            <a:xfrm>
              <a:off x="1147276" y="2633759"/>
              <a:ext cx="487608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코로나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19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 발생한 이후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번의 급락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(‘20.02, ‘20.12)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시기가 존재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장기간 이어지는 줄 알았지만 급락 직후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2~3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개월 기간이 지난 후 코로나 이전의 약 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80%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이상 회복함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백신 접종 이후 해외여행 불가능에 대한 반등으로 코로나 이전보다 제주도 방문 급증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92AC61-3CA7-4F4B-8841-C2C8781E2C3F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A1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58F7CBD-4A0F-41CF-A210-4581E2D9A1EF}"/>
              </a:ext>
            </a:extLst>
          </p:cNvPr>
          <p:cNvGrpSpPr/>
          <p:nvPr/>
        </p:nvGrpSpPr>
        <p:grpSpPr>
          <a:xfrm>
            <a:off x="6441237" y="4413386"/>
            <a:ext cx="5274508" cy="1803037"/>
            <a:chOff x="748849" y="2538882"/>
            <a:chExt cx="5274508" cy="18030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103B6C1-0E10-4BDD-A9BA-ECF66C8A01A9}"/>
                </a:ext>
              </a:extLst>
            </p:cNvPr>
            <p:cNvSpPr/>
            <p:nvPr/>
          </p:nvSpPr>
          <p:spPr>
            <a:xfrm>
              <a:off x="1147276" y="2633759"/>
              <a:ext cx="4876081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맛집 혹은 특정 음식점업을 파악할 수는 없었지만 카페와 매우 유사한 분포를 이룰 것으로 예상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신용카드 거래가 없는 관광지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해변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산 등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는 입장객 수를 파악할 수 없었지만 관광지와 카페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음식점업도 상관관계가 있을 것으로 예상</a:t>
              </a:r>
              <a:r>
                <a:rPr lang="en-US" altLang="ko-KR" sz="14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2B52D5-4D38-4788-9BBA-A05B4C69F4C4}"/>
                </a:ext>
              </a:extLst>
            </p:cNvPr>
            <p:cNvSpPr/>
            <p:nvPr/>
          </p:nvSpPr>
          <p:spPr>
            <a:xfrm>
              <a:off x="748849" y="2538882"/>
              <a:ext cx="524226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741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중 발생한 문제점과 해결방법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문제점과 해결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8E88C-D489-48F7-B9E0-068888F66F3D}"/>
              </a:ext>
            </a:extLst>
          </p:cNvPr>
          <p:cNvSpPr/>
          <p:nvPr/>
        </p:nvSpPr>
        <p:spPr>
          <a:xfrm>
            <a:off x="1247774" y="2459233"/>
            <a:ext cx="4714871" cy="3383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데이터허브나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공공데이터 포탈에서 제공되는 데이터의 대다수가 원데이터가 아니라 가공된 데이터라 가설에 필요한 데이터를 가공하거나 특정 정보를 찾기가 어려웠음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지도화를 위한 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파일이 원하는 형태가 존재하지 않았음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탐색적 데이터 분석을 위해 넓은 범위로 주제 선정 후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수집하였고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필요한 데이터가 없을 때마다 주제 선정이 조금씩 변경되었음 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주제 선정을 위한 사전조사와 가설 설정이 부족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관광과 관련한 다양한 변수요인과 코로나 직후 </a:t>
            </a:r>
            <a:r>
              <a:rPr lang="ko-KR" altLang="en-US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오픈된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데이터의 부재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813118-7429-4C4B-9373-1F4DC4710062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489D10-4E27-481F-B3EF-839229AFC7A2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2DCF42-2920-4417-85BE-0031AC8A1729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문제점과 해결 방법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ADA5F183-42CF-4E45-A3E9-33F97141B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5CE640D-D380-47D6-88B6-B7AC5D2310C4}"/>
              </a:ext>
            </a:extLst>
          </p:cNvPr>
          <p:cNvCxnSpPr>
            <a:cxnSpLocks/>
          </p:cNvCxnSpPr>
          <p:nvPr/>
        </p:nvCxnSpPr>
        <p:spPr>
          <a:xfrm>
            <a:off x="6096000" y="2285318"/>
            <a:ext cx="0" cy="43101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B45D74-88A0-44A5-99AD-FECD899A9883}"/>
              </a:ext>
            </a:extLst>
          </p:cNvPr>
          <p:cNvSpPr/>
          <p:nvPr/>
        </p:nvSpPr>
        <p:spPr>
          <a:xfrm>
            <a:off x="1039198" y="199418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>
                <a:latin typeface="Noto Sans KR" panose="020B0200000000000000" pitchFamily="50" charset="-127"/>
                <a:ea typeface="Noto Sans KR" panose="020B0200000000000000" pitchFamily="50" charset="-127"/>
              </a:rPr>
              <a:t>발생한 문제점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25CCFC-F4E4-4154-8F8E-2D9DDD26C316}"/>
              </a:ext>
            </a:extLst>
          </p:cNvPr>
          <p:cNvSpPr/>
          <p:nvPr/>
        </p:nvSpPr>
        <p:spPr>
          <a:xfrm>
            <a:off x="6725331" y="1994183"/>
            <a:ext cx="2723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해결 방법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285AE9-2459-47AA-A968-8825699846DA}"/>
              </a:ext>
            </a:extLst>
          </p:cNvPr>
          <p:cNvSpPr/>
          <p:nvPr/>
        </p:nvSpPr>
        <p:spPr>
          <a:xfrm>
            <a:off x="6532779" y="2472437"/>
            <a:ext cx="5211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데이터 센터에 직접 찾아가면 원데이터를 사용할 수 있음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shp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받아서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QGIS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svg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파일을 생성할 수 있었음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매번 데이터를 확인하면서 관련 논문과 보고서 등의 자료를 참고해 데이터 분석이 가능한 방향을 탐색하며 진행</a:t>
            </a:r>
            <a:endParaRPr lang="en-US" altLang="ko-KR" sz="12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A532D7-AB06-4033-8E0C-9795193A59BE}"/>
              </a:ext>
            </a:extLst>
          </p:cNvPr>
          <p:cNvSpPr/>
          <p:nvPr/>
        </p:nvSpPr>
        <p:spPr>
          <a:xfrm>
            <a:off x="840974" y="2381546"/>
            <a:ext cx="524226" cy="41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D4A273-68B8-47FF-A7CD-6616716E86DD}"/>
              </a:ext>
            </a:extLst>
          </p:cNvPr>
          <p:cNvSpPr/>
          <p:nvPr/>
        </p:nvSpPr>
        <p:spPr>
          <a:xfrm>
            <a:off x="841125" y="343600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694989-5DCB-499C-A507-47960E7352A2}"/>
              </a:ext>
            </a:extLst>
          </p:cNvPr>
          <p:cNvSpPr/>
          <p:nvPr/>
        </p:nvSpPr>
        <p:spPr>
          <a:xfrm>
            <a:off x="840974" y="402208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2A6881-A925-4E31-81B3-07F64F759DD2}"/>
              </a:ext>
            </a:extLst>
          </p:cNvPr>
          <p:cNvSpPr/>
          <p:nvPr/>
        </p:nvSpPr>
        <p:spPr>
          <a:xfrm>
            <a:off x="843030" y="4825997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D8A0DB-6152-48CE-8DE9-B5B87E40FBA8}"/>
              </a:ext>
            </a:extLst>
          </p:cNvPr>
          <p:cNvSpPr/>
          <p:nvPr/>
        </p:nvSpPr>
        <p:spPr>
          <a:xfrm>
            <a:off x="840974" y="5390754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Q5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9012B4-F32A-4028-8E93-171252516A67}"/>
              </a:ext>
            </a:extLst>
          </p:cNvPr>
          <p:cNvSpPr/>
          <p:nvPr/>
        </p:nvSpPr>
        <p:spPr>
          <a:xfrm>
            <a:off x="6105276" y="2383332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B31059-E966-4498-9F56-782D20C9F40A}"/>
              </a:ext>
            </a:extLst>
          </p:cNvPr>
          <p:cNvSpPr/>
          <p:nvPr/>
        </p:nvSpPr>
        <p:spPr>
          <a:xfrm>
            <a:off x="6105276" y="3447624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C27072-79DB-47D8-8EEA-FE2534286591}"/>
              </a:ext>
            </a:extLst>
          </p:cNvPr>
          <p:cNvSpPr/>
          <p:nvPr/>
        </p:nvSpPr>
        <p:spPr>
          <a:xfrm>
            <a:off x="6105276" y="4022086"/>
            <a:ext cx="524226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A3</a:t>
            </a:r>
          </a:p>
        </p:txBody>
      </p:sp>
    </p:spTree>
    <p:extLst>
      <p:ext uri="{BB962C8B-B14F-4D97-AF65-F5344CB8AC3E}">
        <p14:creationId xmlns:p14="http://schemas.microsoft.com/office/powerpoint/2010/main" val="1461895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59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과제 수행 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2CF872-5DD2-4F4E-AE14-CFA7476A63E8}"/>
              </a:ext>
            </a:extLst>
          </p:cNvPr>
          <p:cNvSpPr/>
          <p:nvPr/>
        </p:nvSpPr>
        <p:spPr>
          <a:xfrm>
            <a:off x="1424473" y="2479716"/>
            <a:ext cx="1021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명확한 주제를 정하기보다 수많은 데이터들을 살펴보면 주제가 좀 더 명확해질 것이라 생각했지만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생각보다 주제에 맞는 데이터를 찾기 어려웠다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그럼에도 주어진 상황 가운데 주제와 가설을 보강하며 데이터를 찾고 고민할 때 보다 더 주제에 대해 깊게 생각해볼 수 있었다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0DF13D-15AF-401F-BB0B-008F140BD5BE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225D16C-C1C8-4E2C-B112-DBF8E8D3F908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F979B9-5E7D-4126-9ACC-977B64FA0DFF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후기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36654E00-BF71-4353-AF0D-AADF6817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9D261E-3734-40D4-ACA6-CADE76AF893A}"/>
              </a:ext>
            </a:extLst>
          </p:cNvPr>
          <p:cNvSpPr/>
          <p:nvPr/>
        </p:nvSpPr>
        <p:spPr>
          <a:xfrm>
            <a:off x="1039198" y="1994183"/>
            <a:ext cx="983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김종현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86F552-1828-453E-91FB-3D0FE4A12576}"/>
              </a:ext>
            </a:extLst>
          </p:cNvPr>
          <p:cNvSpPr/>
          <p:nvPr/>
        </p:nvSpPr>
        <p:spPr>
          <a:xfrm>
            <a:off x="1039198" y="4186710"/>
            <a:ext cx="983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김한열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90DB3-9DE6-97C8-A86F-6B12162E4473}"/>
              </a:ext>
            </a:extLst>
          </p:cNvPr>
          <p:cNvSpPr txBox="1"/>
          <p:nvPr/>
        </p:nvSpPr>
        <p:spPr>
          <a:xfrm>
            <a:off x="1424473" y="4662597"/>
            <a:ext cx="9758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분석 목표를 좁게 하는 것이 데이터 분석의 모든 부분에 영향을 미치는 것을 알게 해줬다.</a:t>
            </a:r>
          </a:p>
          <a:p>
            <a:r>
              <a:rPr lang="ko-KR" altLang="en-US" dirty="0"/>
              <a:t>목표를 큰 틀만 세워놓고 데이터를 수집하여 그래프를 </a:t>
            </a:r>
            <a:r>
              <a:rPr lang="ko-KR" altLang="en-US" dirty="0" err="1"/>
              <a:t>그리는걸</a:t>
            </a:r>
            <a:r>
              <a:rPr lang="ko-KR" altLang="en-US" dirty="0"/>
              <a:t> 먼저 하였는데, 사용 할 수 있는 데이터와 그래프가 많지 않았으며, 목적이 변함에 따라 새로운 데이터를 </a:t>
            </a:r>
            <a:r>
              <a:rPr lang="ko-KR" altLang="en-US" dirty="0" err="1"/>
              <a:t>찾아야하고</a:t>
            </a:r>
            <a:r>
              <a:rPr lang="ko-KR" altLang="en-US" dirty="0"/>
              <a:t>, 전처리부터 그래프 생성까지의 과정을 다시 해야만 했다.</a:t>
            </a:r>
          </a:p>
        </p:txBody>
      </p:sp>
    </p:spTree>
    <p:extLst>
      <p:ext uri="{BB962C8B-B14F-4D97-AF65-F5344CB8AC3E}">
        <p14:creationId xmlns:p14="http://schemas.microsoft.com/office/powerpoint/2010/main" val="1850722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EAEFFE-DAC7-4F13-8C7D-60F2883246F5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FEF3E-53DD-4232-9E03-F51F9B67E6D0}"/>
              </a:ext>
            </a:extLst>
          </p:cNvPr>
          <p:cNvSpPr txBox="1"/>
          <p:nvPr/>
        </p:nvSpPr>
        <p:spPr>
          <a:xfrm>
            <a:off x="5857653" y="3920541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E6B74F-F8EF-4CB4-A0CA-99CA30318703}"/>
              </a:ext>
            </a:extLst>
          </p:cNvPr>
          <p:cNvSpPr txBox="1"/>
          <p:nvPr/>
        </p:nvSpPr>
        <p:spPr>
          <a:xfrm>
            <a:off x="5723964" y="827393"/>
            <a:ext cx="33008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endParaRPr lang="ko-KR" altLang="en-US" sz="19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68C2F-DE46-42CA-A399-BEE70614FB98}"/>
              </a:ext>
            </a:extLst>
          </p:cNvPr>
          <p:cNvSpPr/>
          <p:nvPr/>
        </p:nvSpPr>
        <p:spPr>
          <a:xfrm>
            <a:off x="5857653" y="4809496"/>
            <a:ext cx="63343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3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8665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참고 문헌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FB455A-2BED-4240-8C44-86B64AFE98EA}"/>
              </a:ext>
            </a:extLst>
          </p:cNvPr>
          <p:cNvGrpSpPr/>
          <p:nvPr/>
        </p:nvGrpSpPr>
        <p:grpSpPr>
          <a:xfrm>
            <a:off x="686568" y="1275589"/>
            <a:ext cx="3059932" cy="511200"/>
            <a:chOff x="686568" y="1275589"/>
            <a:chExt cx="3059932" cy="5112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125B08-B43B-4F7E-AA9F-A2B03FC108A3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4202C3-84D6-40DD-A97C-6B379B97FC7D}"/>
                </a:ext>
              </a:extLst>
            </p:cNvPr>
            <p:cNvSpPr/>
            <p:nvPr/>
          </p:nvSpPr>
          <p:spPr>
            <a:xfrm>
              <a:off x="1162967" y="1400928"/>
              <a:ext cx="25835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참고 문헌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4" name="그림 13">
              <a:hlinkClick r:id="rId2"/>
              <a:extLst>
                <a:ext uri="{FF2B5EF4-FFF2-40B4-BE49-F238E27FC236}">
                  <a16:creationId xmlns:a16="http://schemas.microsoft.com/office/drawing/2014/main" id="{2E8DCBFE-77C4-4113-ABA9-0BC7562F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2768A-A6E9-479F-8C14-3B3D03AA8C13}"/>
              </a:ext>
            </a:extLst>
          </p:cNvPr>
          <p:cNvSpPr/>
          <p:nvPr/>
        </p:nvSpPr>
        <p:spPr>
          <a:xfrm>
            <a:off x="1222260" y="4355304"/>
            <a:ext cx="6096000" cy="17218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UNWTO : https://www.unwto.org/ 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한국관광공사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https://knto.or.kr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국가통계포털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https://kosis.kr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제주데이터허브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https://www.jejudatahub.net/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행정표준코드관리시스템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 https://www.code.go.kr/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코로나바이러스감염증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-19 : https://ncov.kdca.go.kr/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7EAD7-C03F-4402-8CD5-043ECC4A1551}"/>
              </a:ext>
            </a:extLst>
          </p:cNvPr>
          <p:cNvSpPr/>
          <p:nvPr/>
        </p:nvSpPr>
        <p:spPr>
          <a:xfrm>
            <a:off x="1222260" y="1844265"/>
            <a:ext cx="99091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코로나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19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에 따른 국내외 여행 형태 조사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[2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분기 결과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](2022)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황다슬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우한솔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김현태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2021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제주경제 평가 및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2022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년 여건 점검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한국은행 제주본부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2022)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데이터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R&amp;D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그룹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제주특별자치도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방문관광객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실태조사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정량조사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결과보고서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(2021)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함유희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박소현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이금숙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"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제주도 카페 입지의 특성과 변화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오프라인과 온라인의 영향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,"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한국경제지리학회지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제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25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권 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no.1(2022):131~146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김대관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관광 트렌드 분석 및 전망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:2020-2024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한국문화관광연구원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2019)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윤형중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</a:t>
            </a:r>
            <a:r>
              <a:rPr lang="en-US" altLang="ko-KR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2023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항공통계</a:t>
            </a:r>
            <a:r>
              <a:rPr lang="ko-KR" altLang="en-US" sz="1200" i="1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 </a:t>
            </a:r>
            <a:r>
              <a:rPr lang="ko-KR" altLang="en-US" sz="1200" i="1" dirty="0" err="1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국내편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(</a:t>
            </a:r>
            <a:r>
              <a:rPr lang="ko-KR" altLang="en-US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한국항공협회 항공산업정보실</a:t>
            </a:r>
            <a:r>
              <a:rPr lang="en-US" altLang="ko-KR" sz="1200" dirty="0">
                <a:solidFill>
                  <a:srgbClr val="31394D"/>
                </a:solidFill>
                <a:latin typeface="Noto Sans KR" panose="020B0200000000000000"/>
                <a:ea typeface="Noto Sans KR" panose="020B0200000000000000"/>
              </a:rPr>
              <a:t>, 2023)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FDC7AA-E42C-41BC-925B-9730949933B7}"/>
              </a:ext>
            </a:extLst>
          </p:cNvPr>
          <p:cNvGrpSpPr/>
          <p:nvPr/>
        </p:nvGrpSpPr>
        <p:grpSpPr>
          <a:xfrm>
            <a:off x="686568" y="3808223"/>
            <a:ext cx="3166975" cy="511200"/>
            <a:chOff x="686568" y="1275589"/>
            <a:chExt cx="3166975" cy="5112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B230F4D-EB61-4059-98C0-0CF1ADF14B3A}"/>
                </a:ext>
              </a:extLst>
            </p:cNvPr>
            <p:cNvSpPr/>
            <p:nvPr/>
          </p:nvSpPr>
          <p:spPr>
            <a:xfrm>
              <a:off x="707053" y="1294165"/>
              <a:ext cx="474048" cy="474048"/>
            </a:xfrm>
            <a:prstGeom prst="ellipse">
              <a:avLst/>
            </a:prstGeom>
            <a:solidFill>
              <a:srgbClr val="FF9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CD32C9-9E0E-4E7E-9F19-5427CA8C739B}"/>
                </a:ext>
              </a:extLst>
            </p:cNvPr>
            <p:cNvSpPr/>
            <p:nvPr/>
          </p:nvSpPr>
          <p:spPr>
            <a:xfrm>
              <a:off x="1162967" y="1400928"/>
              <a:ext cx="269057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err="1">
                  <a:ea typeface="Noto Sans KR" panose="020B0200000000000000"/>
                </a:rPr>
                <a:t>공공데이터</a:t>
              </a:r>
              <a:r>
                <a:rPr lang="ko-KR" altLang="en-US" sz="1100" b="1" dirty="0">
                  <a:ea typeface="Noto Sans KR" panose="020B0200000000000000"/>
                </a:rPr>
                <a:t> 활용 사이트</a:t>
              </a:r>
              <a:endParaRPr lang="en-US" altLang="ko-KR" sz="1100" b="1" dirty="0">
                <a:latin typeface="Noto Sans KR" panose="020B0200000000000000" pitchFamily="50" charset="-127"/>
                <a:ea typeface="Noto Sans KR" panose="020B0200000000000000"/>
              </a:endParaRPr>
            </a:p>
          </p:txBody>
        </p:sp>
        <p:pic>
          <p:nvPicPr>
            <p:cNvPr id="19" name="그림 18">
              <a:hlinkClick r:id="rId2"/>
              <a:extLst>
                <a:ext uri="{FF2B5EF4-FFF2-40B4-BE49-F238E27FC236}">
                  <a16:creationId xmlns:a16="http://schemas.microsoft.com/office/drawing/2014/main" id="{BCD72373-0E30-4673-9B17-2319EFB8F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8" y="1275589"/>
              <a:ext cx="511200" cy="5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684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0534D0-0936-4D0D-9159-062E132DA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3421CE-95B1-4A7E-804E-B0F516569FCC}"/>
              </a:ext>
            </a:extLst>
          </p:cNvPr>
          <p:cNvSpPr/>
          <p:nvPr/>
        </p:nvSpPr>
        <p:spPr>
          <a:xfrm>
            <a:off x="0" y="0"/>
            <a:ext cx="12192000" cy="686035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93054C-E21A-4562-B359-5E151DDE2414}"/>
              </a:ext>
            </a:extLst>
          </p:cNvPr>
          <p:cNvGrpSpPr/>
          <p:nvPr/>
        </p:nvGrpSpPr>
        <p:grpSpPr>
          <a:xfrm>
            <a:off x="2864477" y="2457153"/>
            <a:ext cx="6334347" cy="1371509"/>
            <a:chOff x="2864477" y="2457153"/>
            <a:chExt cx="6334347" cy="137150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FFEF3E-53DD-4232-9E03-F51F9B67E6D0}"/>
                </a:ext>
              </a:extLst>
            </p:cNvPr>
            <p:cNvSpPr txBox="1"/>
            <p:nvPr/>
          </p:nvSpPr>
          <p:spPr>
            <a:xfrm>
              <a:off x="2864477" y="2457153"/>
              <a:ext cx="63343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 &amp; A</a:t>
              </a:r>
              <a:endParaRPr lang="ko-KR" altLang="en-US" sz="8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3A68C2F-DE46-42CA-A399-BEE70614FB98}"/>
                </a:ext>
              </a:extLst>
            </p:cNvPr>
            <p:cNvSpPr/>
            <p:nvPr/>
          </p:nvSpPr>
          <p:spPr>
            <a:xfrm>
              <a:off x="2864477" y="3782943"/>
              <a:ext cx="633434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02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1EACD1-1545-4F06-861A-7C9569CDECF5}"/>
              </a:ext>
            </a:extLst>
          </p:cNvPr>
          <p:cNvSpPr/>
          <p:nvPr/>
        </p:nvSpPr>
        <p:spPr>
          <a:xfrm>
            <a:off x="7246235" y="6627168"/>
            <a:ext cx="49457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한국문화관광연구원</a:t>
            </a:r>
            <a:r>
              <a:rPr lang="en-US" altLang="ko-KR" sz="900" dirty="0"/>
              <a:t>, 2022</a:t>
            </a:r>
            <a:r>
              <a:rPr lang="ko-KR" altLang="en-US" sz="900" dirty="0"/>
              <a:t>년 코로나</a:t>
            </a:r>
            <a:r>
              <a:rPr lang="en-US" altLang="ko-KR" sz="900" dirty="0"/>
              <a:t>19</a:t>
            </a:r>
            <a:r>
              <a:rPr lang="ko-KR" altLang="en-US" sz="900" dirty="0"/>
              <a:t>에 따른 국내외 여행 형태 조사</a:t>
            </a:r>
            <a:r>
              <a:rPr lang="en-US" altLang="ko-KR" sz="900" dirty="0"/>
              <a:t>[2</a:t>
            </a:r>
            <a:r>
              <a:rPr lang="ko-KR" altLang="en-US" sz="900" dirty="0"/>
              <a:t>분기 결과</a:t>
            </a:r>
            <a:r>
              <a:rPr lang="en-US" altLang="ko-KR" sz="900" dirty="0"/>
              <a:t>](2022)</a:t>
            </a:r>
            <a:endParaRPr lang="ko-KR" altLang="en-US" sz="9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742A93E-2E44-423C-A4CB-9D09D23C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099" y="1944391"/>
            <a:ext cx="5511802" cy="425690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D8A3B2-845D-41F0-8CBD-2439BA614D33}"/>
              </a:ext>
            </a:extLst>
          </p:cNvPr>
          <p:cNvSpPr/>
          <p:nvPr/>
        </p:nvSpPr>
        <p:spPr>
          <a:xfrm>
            <a:off x="2263976" y="1397130"/>
            <a:ext cx="818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문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 :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올해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7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8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9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월에 귀하께서 가장 하고 싶은 여가활동은 무엇입니까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?&gt;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24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0BF24A7-30CC-4ED8-B77D-ADE4F898E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069613"/>
              </p:ext>
            </p:extLst>
          </p:nvPr>
        </p:nvGraphicFramePr>
        <p:xfrm>
          <a:off x="2572314" y="1877352"/>
          <a:ext cx="7056020" cy="408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6941C16-361D-49E0-A65C-B24E4BA2F9ED}"/>
              </a:ext>
            </a:extLst>
          </p:cNvPr>
          <p:cNvSpPr txBox="1"/>
          <p:nvPr/>
        </p:nvSpPr>
        <p:spPr>
          <a:xfrm>
            <a:off x="7064668" y="2246684"/>
            <a:ext cx="2520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(Base: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상위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순위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단위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복수응답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%)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C99CF-900D-4357-B6B1-0C5398096094}"/>
              </a:ext>
            </a:extLst>
          </p:cNvPr>
          <p:cNvSpPr txBox="1"/>
          <p:nvPr/>
        </p:nvSpPr>
        <p:spPr>
          <a:xfrm>
            <a:off x="4941678" y="169268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 주요 활동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35CCE6-AF15-4704-A41F-71E05B4A73F1}"/>
              </a:ext>
            </a:extLst>
          </p:cNvPr>
          <p:cNvSpPr/>
          <p:nvPr/>
        </p:nvSpPr>
        <p:spPr>
          <a:xfrm>
            <a:off x="7064668" y="6627168"/>
            <a:ext cx="51273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데이터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R&amp;D</a:t>
            </a:r>
            <a:r>
              <a:rPr lang="ko-KR" altLang="en-US" sz="900" dirty="0">
                <a:solidFill>
                  <a:srgbClr val="000000"/>
                </a:solidFill>
                <a:latin typeface="Noto Sans KR"/>
              </a:rPr>
              <a:t>그룹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, "</a:t>
            </a:r>
            <a:r>
              <a:rPr lang="ko-KR" altLang="en-US" sz="900" i="1" dirty="0">
                <a:solidFill>
                  <a:srgbClr val="000000"/>
                </a:solidFill>
                <a:latin typeface="Noto Sans KR"/>
              </a:rPr>
              <a:t>제주특별자치도 방문관광객 실태조사 정량조사 결과보고서</a:t>
            </a:r>
            <a:r>
              <a:rPr lang="en-US" altLang="ko-KR" sz="900" dirty="0">
                <a:solidFill>
                  <a:srgbClr val="000000"/>
                </a:solidFill>
                <a:latin typeface="Noto Sans KR"/>
              </a:rPr>
              <a:t>",(2021): 142, 121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3352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1.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C5D197-57EE-4285-B423-7763EC588539}"/>
              </a:ext>
            </a:extLst>
          </p:cNvPr>
          <p:cNvSpPr/>
          <p:nvPr/>
        </p:nvSpPr>
        <p:spPr>
          <a:xfrm>
            <a:off x="7094220" y="6624784"/>
            <a:ext cx="50928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 err="1">
                <a:solidFill>
                  <a:srgbClr val="31394D"/>
                </a:solidFill>
                <a:latin typeface="Noto Sans KR"/>
              </a:rPr>
              <a:t>황다슬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</a:t>
            </a:r>
            <a:r>
              <a:rPr lang="ko-KR" altLang="en-US" sz="900" dirty="0" err="1">
                <a:solidFill>
                  <a:srgbClr val="31394D"/>
                </a:solidFill>
                <a:latin typeface="Noto Sans KR"/>
              </a:rPr>
              <a:t>우한솔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</a:t>
            </a:r>
            <a:r>
              <a:rPr lang="ko-KR" altLang="en-US" sz="900" dirty="0">
                <a:solidFill>
                  <a:srgbClr val="31394D"/>
                </a:solidFill>
                <a:latin typeface="Noto Sans KR"/>
              </a:rPr>
              <a:t>김현태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 </a:t>
            </a:r>
            <a:r>
              <a:rPr lang="en-US" altLang="ko-KR" sz="900" i="1" dirty="0">
                <a:solidFill>
                  <a:srgbClr val="31394D"/>
                </a:solidFill>
                <a:latin typeface="Noto Sans KR"/>
              </a:rPr>
              <a:t>2021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년 제주경제 평가 및 </a:t>
            </a:r>
            <a:r>
              <a:rPr lang="en-US" altLang="ko-KR" sz="900" i="1" dirty="0">
                <a:solidFill>
                  <a:srgbClr val="31394D"/>
                </a:solidFill>
                <a:latin typeface="Noto Sans KR"/>
              </a:rPr>
              <a:t>2022</a:t>
            </a:r>
            <a:r>
              <a:rPr lang="ko-KR" altLang="en-US" sz="900" i="1" dirty="0">
                <a:solidFill>
                  <a:srgbClr val="31394D"/>
                </a:solidFill>
                <a:latin typeface="Noto Sans KR"/>
              </a:rPr>
              <a:t>년 여건 점검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(</a:t>
            </a:r>
            <a:r>
              <a:rPr lang="ko-KR" altLang="en-US" sz="900" dirty="0">
                <a:solidFill>
                  <a:srgbClr val="31394D"/>
                </a:solidFill>
                <a:latin typeface="Noto Sans KR"/>
              </a:rPr>
              <a:t>한국은행 제주본부</a:t>
            </a:r>
            <a:r>
              <a:rPr lang="en-US" altLang="ko-KR" sz="900" dirty="0">
                <a:solidFill>
                  <a:srgbClr val="31394D"/>
                </a:solidFill>
                <a:latin typeface="Noto Sans KR"/>
              </a:rPr>
              <a:t>, 2022), 1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3D3DDF-9F47-4A6F-BDE0-735B33F44AA1}"/>
              </a:ext>
            </a:extLst>
          </p:cNvPr>
          <p:cNvSpPr/>
          <p:nvPr/>
        </p:nvSpPr>
        <p:spPr>
          <a:xfrm>
            <a:off x="6400799" y="3314700"/>
            <a:ext cx="509289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2020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 기준으로 지역내 총생산 구성비는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농림어업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(11%),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건설업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(8.4%),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서비스업</a:t>
            </a:r>
            <a:r>
              <a:rPr lang="en-US" altLang="ko-KR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(74.9%)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차지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관광서비스업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400" b="1" dirty="0">
                <a:solidFill>
                  <a:srgbClr val="FA81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27.9%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관광 외 서비스업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47.1%) 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440689-A1DE-47B0-B051-69D16232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88" y="1239115"/>
            <a:ext cx="4503577" cy="50407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01EF06-705C-44FA-9A65-57F9DD18FE53}"/>
              </a:ext>
            </a:extLst>
          </p:cNvPr>
          <p:cNvSpPr/>
          <p:nvPr/>
        </p:nvSpPr>
        <p:spPr>
          <a:xfrm>
            <a:off x="1805188" y="3314700"/>
            <a:ext cx="4392412" cy="2692400"/>
          </a:xfrm>
          <a:prstGeom prst="rect">
            <a:avLst/>
          </a:prstGeom>
          <a:noFill/>
          <a:ln w="57150">
            <a:solidFill>
              <a:srgbClr val="FA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98D37E-81D6-43EC-81CA-C44F1A9F13A9}"/>
              </a:ext>
            </a:extLst>
          </p:cNvPr>
          <p:cNvSpPr/>
          <p:nvPr/>
        </p:nvSpPr>
        <p:spPr>
          <a:xfrm>
            <a:off x="6587135" y="2212342"/>
            <a:ext cx="4302781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한국은행에서 발표한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제주경제 평가보고서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10694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2291A3-6CD4-4161-ADDA-C04CE1D6A31C}"/>
              </a:ext>
            </a:extLst>
          </p:cNvPr>
          <p:cNvSpPr/>
          <p:nvPr/>
        </p:nvSpPr>
        <p:spPr>
          <a:xfrm>
            <a:off x="2362200" y="2459504"/>
            <a:ext cx="7467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명절 등 연휴에 사람들은 여행을 많이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가고있음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항공운행 중 저렴한 곳은 제주도를 비롯한 동남아 지역임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국내지역인 제주도를 중심으로 조사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라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코로나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영향으로 제주도를 방문하는 인원수에 변동이 있었을 것으로 예상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제주 여행의 주요 활동인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맛집탐방과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자연경관을 매출이 높은 지역이 어디인지 확인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1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F2F085-FE68-45DF-A655-79DC8445B4C1}"/>
              </a:ext>
            </a:extLst>
          </p:cNvPr>
          <p:cNvSpPr/>
          <p:nvPr/>
        </p:nvSpPr>
        <p:spPr>
          <a:xfrm>
            <a:off x="696687" y="1"/>
            <a:ext cx="406400" cy="1141513"/>
          </a:xfrm>
          <a:prstGeom prst="rect">
            <a:avLst/>
          </a:prstGeom>
          <a:solidFill>
            <a:srgbClr val="FF9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851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D415-264E-43D6-8785-810173183FEB}"/>
              </a:ext>
            </a:extLst>
          </p:cNvPr>
          <p:cNvSpPr txBox="1"/>
          <p:nvPr/>
        </p:nvSpPr>
        <p:spPr>
          <a:xfrm>
            <a:off x="1103087" y="511315"/>
            <a:ext cx="633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범위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08A7B-2923-4B73-B6BD-E934F73686E8}"/>
              </a:ext>
            </a:extLst>
          </p:cNvPr>
          <p:cNvSpPr txBox="1"/>
          <p:nvPr/>
        </p:nvSpPr>
        <p:spPr>
          <a:xfrm>
            <a:off x="1103087" y="271047"/>
            <a:ext cx="633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68514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분석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F2CC-C563-4983-B1A3-6FEA9E66F30D}"/>
              </a:ext>
            </a:extLst>
          </p:cNvPr>
          <p:cNvSpPr txBox="1"/>
          <p:nvPr/>
        </p:nvSpPr>
        <p:spPr>
          <a:xfrm>
            <a:off x="618673" y="683568"/>
            <a:ext cx="56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3.</a:t>
            </a:r>
            <a:endParaRPr lang="ko-KR" altLang="en-US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093F3-1A31-4473-9606-B2C5957B4932}"/>
              </a:ext>
            </a:extLst>
          </p:cNvPr>
          <p:cNvSpPr/>
          <p:nvPr/>
        </p:nvSpPr>
        <p:spPr>
          <a:xfrm>
            <a:off x="1181101" y="1679139"/>
            <a:ext cx="8760068" cy="281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dirty="0"/>
              <a:t>제주도에 방문한 인원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2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표본집단</a:t>
            </a:r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- 3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개년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(2019~2021)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/>
              <a:t>동안 관광지를 방문하거나 숙박</a:t>
            </a:r>
            <a:r>
              <a:rPr lang="en-US" altLang="ko-KR" dirty="0"/>
              <a:t>, </a:t>
            </a: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/>
              <a:t>카페에 방문한 인원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26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3954</Words>
  <Application>Microsoft Office PowerPoint</Application>
  <PresentationFormat>와이드스크린</PresentationFormat>
  <Paragraphs>721</Paragraphs>
  <Slides>48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Noto Sans KR</vt:lpstr>
      <vt:lpstr>Noto Sans KR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kimjh</dc:creator>
  <cp:lastModifiedBy>JongHyeon Kim</cp:lastModifiedBy>
  <cp:revision>106</cp:revision>
  <dcterms:created xsi:type="dcterms:W3CDTF">2024-01-16T01:49:49Z</dcterms:created>
  <dcterms:modified xsi:type="dcterms:W3CDTF">2024-01-25T12:40:18Z</dcterms:modified>
</cp:coreProperties>
</file>